
<file path=[Content_Types].xml><?xml version="1.0" encoding="utf-8"?>
<Types xmlns="http://schemas.openxmlformats.org/package/2006/content-types">
  <Default Extension="png" ContentType="image/png"/>
  <Default Extension="jfif" ContentType="image/jpe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46" r:id="rId1"/>
  </p:sldMasterIdLst>
  <p:notesMasterIdLst>
    <p:notesMasterId r:id="rId38"/>
  </p:notesMasterIdLst>
  <p:handoutMasterIdLst>
    <p:handoutMasterId r:id="rId39"/>
  </p:handoutMasterIdLst>
  <p:sldIdLst>
    <p:sldId id="257" r:id="rId2"/>
    <p:sldId id="261" r:id="rId3"/>
    <p:sldId id="259" r:id="rId4"/>
    <p:sldId id="277" r:id="rId5"/>
    <p:sldId id="260" r:id="rId6"/>
    <p:sldId id="279" r:id="rId7"/>
    <p:sldId id="280" r:id="rId8"/>
    <p:sldId id="281" r:id="rId9"/>
    <p:sldId id="262" r:id="rId10"/>
    <p:sldId id="284" r:id="rId11"/>
    <p:sldId id="285" r:id="rId12"/>
    <p:sldId id="273" r:id="rId13"/>
    <p:sldId id="287" r:id="rId14"/>
    <p:sldId id="288" r:id="rId15"/>
    <p:sldId id="289" r:id="rId16"/>
    <p:sldId id="290" r:id="rId17"/>
    <p:sldId id="291" r:id="rId18"/>
    <p:sldId id="292" r:id="rId19"/>
    <p:sldId id="293" r:id="rId20"/>
    <p:sldId id="294" r:id="rId21"/>
    <p:sldId id="295" r:id="rId22"/>
    <p:sldId id="296" r:id="rId23"/>
    <p:sldId id="297" r:id="rId24"/>
    <p:sldId id="298" r:id="rId25"/>
    <p:sldId id="299" r:id="rId26"/>
    <p:sldId id="302" r:id="rId27"/>
    <p:sldId id="304" r:id="rId28"/>
    <p:sldId id="305" r:id="rId29"/>
    <p:sldId id="309" r:id="rId30"/>
    <p:sldId id="306" r:id="rId31"/>
    <p:sldId id="310" r:id="rId32"/>
    <p:sldId id="307" r:id="rId33"/>
    <p:sldId id="311" r:id="rId34"/>
    <p:sldId id="303" r:id="rId35"/>
    <p:sldId id="272" r:id="rId36"/>
    <p:sldId id="258" r:id="rId37"/>
  </p:sldIdLst>
  <p:sldSz cx="12192000" cy="6858000"/>
  <p:notesSz cx="6858000" cy="9144000"/>
  <p:defaultTextStyle>
    <a:defPPr rtl="0">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5B592"/>
    <a:srgbClr val="9BA8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B4B98B0-60AC-42C2-AFA5-B58CD77FA1E5}" styleName="淺色樣式 1 - 輔色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301B821-A1FF-4177-AEE7-76D212191A09}" styleName="中等深淺樣式 1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5" d="100"/>
          <a:sy n="115" d="100"/>
        </p:scale>
        <p:origin x="372" y="90"/>
      </p:cViewPr>
      <p:guideLst/>
    </p:cSldViewPr>
  </p:slideViewPr>
  <p:notesTextViewPr>
    <p:cViewPr>
      <p:scale>
        <a:sx n="1" d="1"/>
        <a:sy n="1" d="1"/>
      </p:scale>
      <p:origin x="0" y="0"/>
    </p:cViewPr>
  </p:notesTextViewPr>
  <p:notesViewPr>
    <p:cSldViewPr snapToGrid="0">
      <p:cViewPr varScale="1">
        <p:scale>
          <a:sx n="123" d="100"/>
          <a:sy n="123" d="100"/>
        </p:scale>
        <p:origin x="497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D:\Users\ZHENG_zhou\Desktop\&#32113;&#35336;&#31995;\&#22810;&#35722;&#37327;\&#22810;&#35722;&#37327;&#26399;&#26411;data2.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Users\ZHENG_zhou\Desktop\&#32113;&#35336;&#31995;\&#22810;&#35722;&#37327;\&#22810;&#35722;&#37327;&#26399;&#26411;data2.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D:\Users\ZHENG_zhou\Desktop\&#32113;&#35336;&#31995;\&#22810;&#35722;&#37327;\&#22810;&#35722;&#37327;&#26399;&#26411;data2.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D:\Users\ZHENG_zhou\Desktop\&#32113;&#35336;&#31995;\&#22810;&#35722;&#37327;\&#22810;&#35722;&#37327;&#26399;&#26411;data2.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D:\Users\ZHENG_zhou\Desktop\&#32113;&#35336;&#31995;\&#22810;&#35722;&#37327;\&#22810;&#35722;&#37327;&#26399;&#26411;data2.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D:\Users\ZHENG_zhou\Desktop\&#32113;&#35336;&#31995;\&#22810;&#35722;&#37327;\&#22810;&#35722;&#37327;&#26399;&#26411;data2.xlsx" TargetMode="External"/><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cap="all" spc="150" baseline="0">
                <a:solidFill>
                  <a:schemeClr val="tx1">
                    <a:lumMod val="50000"/>
                    <a:lumOff val="50000"/>
                  </a:schemeClr>
                </a:solidFill>
                <a:latin typeface="+mn-lt"/>
                <a:ea typeface="+mn-ea"/>
                <a:cs typeface="+mn-cs"/>
              </a:defRPr>
            </a:pPr>
            <a:r>
              <a:rPr lang="zh-TW" altLang="en-US" sz="2000" dirty="0"/>
              <a:t>性別</a:t>
            </a:r>
          </a:p>
        </c:rich>
      </c:tx>
      <c:layout>
        <c:manualLayout>
          <c:xMode val="edge"/>
          <c:yMode val="edge"/>
          <c:x val="0.61768776840878725"/>
          <c:y val="4.0680485218889839E-2"/>
        </c:manualLayout>
      </c:layout>
      <c:overlay val="0"/>
      <c:spPr>
        <a:noFill/>
        <a:ln>
          <a:noFill/>
        </a:ln>
        <a:effectLst/>
      </c:spPr>
      <c:txPr>
        <a:bodyPr rot="0" spcFirstLastPara="1" vertOverflow="ellipsis" vert="horz" wrap="square" anchor="ctr" anchorCtr="1"/>
        <a:lstStyle/>
        <a:p>
          <a:pPr>
            <a:defRPr sz="2000" b="1" i="0" u="none" strike="noStrike" kern="1200" cap="all" spc="150" baseline="0">
              <a:solidFill>
                <a:schemeClr val="tx1">
                  <a:lumMod val="50000"/>
                  <a:lumOff val="50000"/>
                </a:schemeClr>
              </a:solidFill>
              <a:latin typeface="+mn-lt"/>
              <a:ea typeface="+mn-ea"/>
              <a:cs typeface="+mn-cs"/>
            </a:defRPr>
          </a:pPr>
          <a:endParaRPr lang="zh-TW"/>
        </a:p>
      </c:txPr>
    </c:title>
    <c:autoTitleDeleted val="0"/>
    <c:plotArea>
      <c:layout/>
      <c:doughnutChart>
        <c:varyColors val="1"/>
        <c:ser>
          <c:idx val="0"/>
          <c:order val="0"/>
          <c:tx>
            <c:strRef>
              <c:f>敘述統計!$A$13</c:f>
              <c:strCache>
                <c:ptCount val="1"/>
                <c:pt idx="0">
                  <c:v>次數</c:v>
                </c:pt>
              </c:strCache>
            </c:strRef>
          </c:tx>
          <c:dPt>
            <c:idx val="0"/>
            <c:bubble3D val="0"/>
            <c:spPr>
              <a:pattFill prst="ltUpDiag">
                <a:fgClr>
                  <a:schemeClr val="accent1"/>
                </a:fgClr>
                <a:bgClr>
                  <a:schemeClr val="accent1">
                    <a:lumMod val="20000"/>
                    <a:lumOff val="80000"/>
                  </a:schemeClr>
                </a:bgClr>
              </a:pattFill>
              <a:ln w="19050">
                <a:solidFill>
                  <a:schemeClr val="lt1"/>
                </a:solidFill>
              </a:ln>
              <a:effectLst>
                <a:innerShdw blurRad="114300">
                  <a:schemeClr val="accent1"/>
                </a:innerShdw>
              </a:effectLst>
            </c:spPr>
            <c:extLst>
              <c:ext xmlns:c16="http://schemas.microsoft.com/office/drawing/2014/chart" uri="{C3380CC4-5D6E-409C-BE32-E72D297353CC}">
                <c16:uniqueId val="{00000001-D758-4C7C-BCF4-6CDC34095B0A}"/>
              </c:ext>
            </c:extLst>
          </c:dPt>
          <c:dPt>
            <c:idx val="1"/>
            <c:bubble3D val="0"/>
            <c:spPr>
              <a:pattFill prst="ltUpDiag">
                <a:fgClr>
                  <a:schemeClr val="accent2"/>
                </a:fgClr>
                <a:bgClr>
                  <a:schemeClr val="accent2">
                    <a:lumMod val="20000"/>
                    <a:lumOff val="80000"/>
                  </a:schemeClr>
                </a:bgClr>
              </a:pattFill>
              <a:ln w="19050">
                <a:solidFill>
                  <a:schemeClr val="lt1"/>
                </a:solidFill>
              </a:ln>
              <a:effectLst>
                <a:innerShdw blurRad="114300">
                  <a:schemeClr val="accent2"/>
                </a:innerShdw>
              </a:effectLst>
            </c:spPr>
            <c:extLst>
              <c:ext xmlns:c16="http://schemas.microsoft.com/office/drawing/2014/chart" uri="{C3380CC4-5D6E-409C-BE32-E72D297353CC}">
                <c16:uniqueId val="{00000003-D758-4C7C-BCF4-6CDC34095B0A}"/>
              </c:ext>
            </c:extLst>
          </c:dPt>
          <c:dLbls>
            <c:dLbl>
              <c:idx val="0"/>
              <c:layout>
                <c:manualLayout>
                  <c:x val="0.11382822012049831"/>
                  <c:y val="0.1338550792415277"/>
                </c:manualLayout>
              </c:layout>
              <c:spPr>
                <a:noFill/>
                <a:ln w="28575">
                  <a:solidFill>
                    <a:srgbClr val="C00000"/>
                  </a:solid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zh-TW"/>
                </a:p>
              </c:txPr>
              <c:showLegendKey val="1"/>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D758-4C7C-BCF4-6CDC34095B0A}"/>
                </c:ext>
              </c:extLst>
            </c:dLbl>
            <c:dLbl>
              <c:idx val="1"/>
              <c:layout>
                <c:manualLayout>
                  <c:x val="-0.10270385693313759"/>
                  <c:y val="-0.12962962962962959"/>
                </c:manualLayout>
              </c:layout>
              <c:showLegendKey val="1"/>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758-4C7C-BCF4-6CDC34095B0A}"/>
                </c:ext>
              </c:extLst>
            </c:dLbl>
            <c:spPr>
              <a:noFill/>
              <a:ln>
                <a:solidFill>
                  <a:schemeClr val="accent1"/>
                </a:solid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zh-TW"/>
              </a:p>
            </c:txPr>
            <c:showLegendKey val="1"/>
            <c:showVal val="0"/>
            <c:showCatName val="1"/>
            <c:showSerName val="0"/>
            <c:showPercent val="1"/>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extLst>
          </c:dLbls>
          <c:cat>
            <c:strRef>
              <c:f>敘述統計!$B$12:$C$12</c:f>
              <c:strCache>
                <c:ptCount val="2"/>
                <c:pt idx="0">
                  <c:v>男生</c:v>
                </c:pt>
                <c:pt idx="1">
                  <c:v>女生</c:v>
                </c:pt>
              </c:strCache>
            </c:strRef>
          </c:cat>
          <c:val>
            <c:numRef>
              <c:f>敘述統計!$B$13:$C$13</c:f>
              <c:numCache>
                <c:formatCode>General</c:formatCode>
                <c:ptCount val="2"/>
                <c:pt idx="0">
                  <c:v>119</c:v>
                </c:pt>
                <c:pt idx="1">
                  <c:v>87</c:v>
                </c:pt>
              </c:numCache>
            </c:numRef>
          </c:val>
          <c:extLst>
            <c:ext xmlns:c16="http://schemas.microsoft.com/office/drawing/2014/chart" uri="{C3380CC4-5D6E-409C-BE32-E72D297353CC}">
              <c16:uniqueId val="{00000004-D758-4C7C-BCF4-6CDC34095B0A}"/>
            </c:ext>
          </c:extLst>
        </c:ser>
        <c:dLbls>
          <c:showLegendKey val="0"/>
          <c:showVal val="1"/>
          <c:showCatName val="0"/>
          <c:showSerName val="0"/>
          <c:showPercent val="0"/>
          <c:showBubbleSize val="0"/>
          <c:showLeaderLines val="1"/>
        </c:dLbls>
        <c:firstSliceAng val="0"/>
        <c:holeSize val="65"/>
      </c:doughnutChart>
      <c:spPr>
        <a:noFill/>
        <a:ln>
          <a:noFill/>
        </a:ln>
        <a:effectLst/>
      </c:spPr>
    </c:plotArea>
    <c:legend>
      <c:legendPos val="r"/>
      <c:overlay val="0"/>
      <c:spPr>
        <a:noFill/>
        <a:ln>
          <a:solidFill>
            <a:schemeClr val="accent1"/>
          </a:solid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cap="all" spc="150" baseline="0">
                <a:solidFill>
                  <a:schemeClr val="tx1">
                    <a:lumMod val="50000"/>
                    <a:lumOff val="50000"/>
                  </a:schemeClr>
                </a:solidFill>
                <a:latin typeface="+mn-lt"/>
                <a:ea typeface="+mn-ea"/>
                <a:cs typeface="+mn-cs"/>
              </a:defRPr>
            </a:pPr>
            <a:r>
              <a:rPr lang="zh-TW" sz="2000"/>
              <a:t>年齡</a:t>
            </a:r>
          </a:p>
        </c:rich>
      </c:tx>
      <c:layout>
        <c:manualLayout>
          <c:xMode val="edge"/>
          <c:yMode val="edge"/>
          <c:x val="0.74888645347265193"/>
          <c:y val="3.3900404349074868E-2"/>
        </c:manualLayout>
      </c:layout>
      <c:overlay val="0"/>
      <c:spPr>
        <a:noFill/>
        <a:ln>
          <a:noFill/>
        </a:ln>
        <a:effectLst/>
      </c:spPr>
      <c:txPr>
        <a:bodyPr rot="0" spcFirstLastPara="1" vertOverflow="ellipsis" vert="horz" wrap="square" anchor="ctr" anchorCtr="1"/>
        <a:lstStyle/>
        <a:p>
          <a:pPr>
            <a:defRPr sz="2000" b="1" i="0" u="none" strike="noStrike" kern="1200" cap="all" spc="150" baseline="0">
              <a:solidFill>
                <a:schemeClr val="tx1">
                  <a:lumMod val="50000"/>
                  <a:lumOff val="50000"/>
                </a:schemeClr>
              </a:solidFill>
              <a:latin typeface="+mn-lt"/>
              <a:ea typeface="+mn-ea"/>
              <a:cs typeface="+mn-cs"/>
            </a:defRPr>
          </a:pPr>
          <a:endParaRPr lang="zh-TW"/>
        </a:p>
      </c:txPr>
    </c:title>
    <c:autoTitleDeleted val="0"/>
    <c:plotArea>
      <c:layout/>
      <c:doughnutChart>
        <c:varyColors val="1"/>
        <c:ser>
          <c:idx val="0"/>
          <c:order val="0"/>
          <c:tx>
            <c:strRef>
              <c:f>敘述統計!$I$16</c:f>
              <c:strCache>
                <c:ptCount val="1"/>
                <c:pt idx="0">
                  <c:v>次數</c:v>
                </c:pt>
              </c:strCache>
            </c:strRef>
          </c:tx>
          <c:dPt>
            <c:idx val="0"/>
            <c:bubble3D val="0"/>
            <c:spPr>
              <a:pattFill prst="ltUpDiag">
                <a:fgClr>
                  <a:schemeClr val="accent1"/>
                </a:fgClr>
                <a:bgClr>
                  <a:schemeClr val="accent1">
                    <a:lumMod val="20000"/>
                    <a:lumOff val="80000"/>
                  </a:schemeClr>
                </a:bgClr>
              </a:pattFill>
              <a:ln w="19050">
                <a:solidFill>
                  <a:schemeClr val="lt1"/>
                </a:solidFill>
              </a:ln>
              <a:effectLst>
                <a:innerShdw blurRad="114300">
                  <a:schemeClr val="accent1"/>
                </a:innerShdw>
              </a:effectLst>
            </c:spPr>
            <c:extLst>
              <c:ext xmlns:c16="http://schemas.microsoft.com/office/drawing/2014/chart" uri="{C3380CC4-5D6E-409C-BE32-E72D297353CC}">
                <c16:uniqueId val="{00000001-102D-4BA4-9867-F89D6550C7B2}"/>
              </c:ext>
            </c:extLst>
          </c:dPt>
          <c:dPt>
            <c:idx val="1"/>
            <c:bubble3D val="0"/>
            <c:spPr>
              <a:pattFill prst="ltUpDiag">
                <a:fgClr>
                  <a:schemeClr val="accent2"/>
                </a:fgClr>
                <a:bgClr>
                  <a:schemeClr val="accent2">
                    <a:lumMod val="20000"/>
                    <a:lumOff val="80000"/>
                  </a:schemeClr>
                </a:bgClr>
              </a:pattFill>
              <a:ln w="19050">
                <a:solidFill>
                  <a:schemeClr val="lt1"/>
                </a:solidFill>
              </a:ln>
              <a:effectLst>
                <a:innerShdw blurRad="114300">
                  <a:schemeClr val="accent2"/>
                </a:innerShdw>
              </a:effectLst>
            </c:spPr>
            <c:extLst>
              <c:ext xmlns:c16="http://schemas.microsoft.com/office/drawing/2014/chart" uri="{C3380CC4-5D6E-409C-BE32-E72D297353CC}">
                <c16:uniqueId val="{00000003-102D-4BA4-9867-F89D6550C7B2}"/>
              </c:ext>
            </c:extLst>
          </c:dPt>
          <c:dPt>
            <c:idx val="2"/>
            <c:bubble3D val="0"/>
            <c:spPr>
              <a:pattFill prst="ltUpDiag">
                <a:fgClr>
                  <a:schemeClr val="accent3"/>
                </a:fgClr>
                <a:bgClr>
                  <a:schemeClr val="accent3">
                    <a:lumMod val="20000"/>
                    <a:lumOff val="80000"/>
                  </a:schemeClr>
                </a:bgClr>
              </a:pattFill>
              <a:ln w="19050">
                <a:solidFill>
                  <a:schemeClr val="lt1"/>
                </a:solidFill>
              </a:ln>
              <a:effectLst>
                <a:innerShdw blurRad="114300">
                  <a:schemeClr val="accent3"/>
                </a:innerShdw>
              </a:effectLst>
            </c:spPr>
            <c:extLst>
              <c:ext xmlns:c16="http://schemas.microsoft.com/office/drawing/2014/chart" uri="{C3380CC4-5D6E-409C-BE32-E72D297353CC}">
                <c16:uniqueId val="{00000005-102D-4BA4-9867-F89D6550C7B2}"/>
              </c:ext>
            </c:extLst>
          </c:dPt>
          <c:dPt>
            <c:idx val="3"/>
            <c:bubble3D val="0"/>
            <c:spPr>
              <a:pattFill prst="ltUpDiag">
                <a:fgClr>
                  <a:schemeClr val="accent4"/>
                </a:fgClr>
                <a:bgClr>
                  <a:schemeClr val="accent4">
                    <a:lumMod val="20000"/>
                    <a:lumOff val="80000"/>
                  </a:schemeClr>
                </a:bgClr>
              </a:pattFill>
              <a:ln w="19050">
                <a:solidFill>
                  <a:schemeClr val="lt1"/>
                </a:solidFill>
              </a:ln>
              <a:effectLst>
                <a:innerShdw blurRad="114300">
                  <a:schemeClr val="accent4"/>
                </a:innerShdw>
              </a:effectLst>
            </c:spPr>
            <c:extLst>
              <c:ext xmlns:c16="http://schemas.microsoft.com/office/drawing/2014/chart" uri="{C3380CC4-5D6E-409C-BE32-E72D297353CC}">
                <c16:uniqueId val="{00000007-102D-4BA4-9867-F89D6550C7B2}"/>
              </c:ext>
            </c:extLst>
          </c:dPt>
          <c:dPt>
            <c:idx val="4"/>
            <c:bubble3D val="0"/>
            <c:spPr>
              <a:pattFill prst="ltUpDiag">
                <a:fgClr>
                  <a:schemeClr val="accent5"/>
                </a:fgClr>
                <a:bgClr>
                  <a:schemeClr val="accent5">
                    <a:lumMod val="20000"/>
                    <a:lumOff val="80000"/>
                  </a:schemeClr>
                </a:bgClr>
              </a:pattFill>
              <a:ln w="19050">
                <a:solidFill>
                  <a:schemeClr val="lt1"/>
                </a:solidFill>
              </a:ln>
              <a:effectLst>
                <a:innerShdw blurRad="114300">
                  <a:schemeClr val="accent5"/>
                </a:innerShdw>
              </a:effectLst>
            </c:spPr>
            <c:extLst>
              <c:ext xmlns:c16="http://schemas.microsoft.com/office/drawing/2014/chart" uri="{C3380CC4-5D6E-409C-BE32-E72D297353CC}">
                <c16:uniqueId val="{00000009-102D-4BA4-9867-F89D6550C7B2}"/>
              </c:ext>
            </c:extLst>
          </c:dPt>
          <c:dLbls>
            <c:dLbl>
              <c:idx val="0"/>
              <c:layout>
                <c:manualLayout>
                  <c:x val="0.21111486437870502"/>
                  <c:y val="-8.3333333333333329E-2"/>
                </c:manualLayout>
              </c:layout>
              <c:showLegendKey val="1"/>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102D-4BA4-9867-F89D6550C7B2}"/>
                </c:ext>
              </c:extLst>
            </c:dLbl>
            <c:dLbl>
              <c:idx val="1"/>
              <c:layout>
                <c:manualLayout>
                  <c:x val="0.11459437065402539"/>
                  <c:y val="0.10450907409720821"/>
                </c:manualLayout>
              </c:layout>
              <c:spPr>
                <a:noFill/>
                <a:ln w="28575">
                  <a:solidFill>
                    <a:srgbClr val="C00000"/>
                  </a:solid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zh-TW"/>
                </a:p>
              </c:txPr>
              <c:showLegendKey val="1"/>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102D-4BA4-9867-F89D6550C7B2}"/>
                </c:ext>
              </c:extLst>
            </c:dLbl>
            <c:dLbl>
              <c:idx val="2"/>
              <c:layout>
                <c:manualLayout>
                  <c:x val="-0.10833333333333336"/>
                  <c:y val="4.1666666666666664E-2"/>
                </c:manualLayout>
              </c:layout>
              <c:showLegendKey val="1"/>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102D-4BA4-9867-F89D6550C7B2}"/>
                </c:ext>
              </c:extLst>
            </c:dLbl>
            <c:dLbl>
              <c:idx val="3"/>
              <c:layout>
                <c:manualLayout>
                  <c:x val="-0.2356161068701712"/>
                  <c:y val="-8.3333333333333329E-2"/>
                </c:manualLayout>
              </c:layout>
              <c:showLegendKey val="1"/>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102D-4BA4-9867-F89D6550C7B2}"/>
                </c:ext>
              </c:extLst>
            </c:dLbl>
            <c:dLbl>
              <c:idx val="4"/>
              <c:layout>
                <c:manualLayout>
                  <c:x val="-8.0141835645758525E-2"/>
                  <c:y val="-0.14807269527967568"/>
                </c:manualLayout>
              </c:layout>
              <c:showLegendKey val="1"/>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102D-4BA4-9867-F89D6550C7B2}"/>
                </c:ext>
              </c:extLst>
            </c:dLbl>
            <c:spPr>
              <a:noFill/>
              <a:ln>
                <a:solidFill>
                  <a:schemeClr val="accent1"/>
                </a:solid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zh-TW"/>
              </a:p>
            </c:txPr>
            <c:showLegendKey val="1"/>
            <c:showVal val="0"/>
            <c:showCatName val="1"/>
            <c:showSerName val="0"/>
            <c:showPercent val="1"/>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extLst>
          </c:dLbls>
          <c:cat>
            <c:strRef>
              <c:f>敘述統計!$J$15:$N$15</c:f>
              <c:strCache>
                <c:ptCount val="5"/>
                <c:pt idx="0">
                  <c:v>20歲以下(含)</c:v>
                </c:pt>
                <c:pt idx="1">
                  <c:v>21~30歲</c:v>
                </c:pt>
                <c:pt idx="2">
                  <c:v>31~40歲</c:v>
                </c:pt>
                <c:pt idx="3">
                  <c:v>41~50歲</c:v>
                </c:pt>
                <c:pt idx="4">
                  <c:v>50歲以上</c:v>
                </c:pt>
              </c:strCache>
            </c:strRef>
          </c:cat>
          <c:val>
            <c:numRef>
              <c:f>敘述統計!$J$16:$N$16</c:f>
              <c:numCache>
                <c:formatCode>General</c:formatCode>
                <c:ptCount val="5"/>
                <c:pt idx="0">
                  <c:v>0</c:v>
                </c:pt>
                <c:pt idx="1">
                  <c:v>141</c:v>
                </c:pt>
                <c:pt idx="2">
                  <c:v>50</c:v>
                </c:pt>
                <c:pt idx="3">
                  <c:v>11</c:v>
                </c:pt>
                <c:pt idx="4">
                  <c:v>4</c:v>
                </c:pt>
              </c:numCache>
            </c:numRef>
          </c:val>
          <c:extLst>
            <c:ext xmlns:c16="http://schemas.microsoft.com/office/drawing/2014/chart" uri="{C3380CC4-5D6E-409C-BE32-E72D297353CC}">
              <c16:uniqueId val="{0000000A-102D-4BA4-9867-F89D6550C7B2}"/>
            </c:ext>
          </c:extLst>
        </c:ser>
        <c:dLbls>
          <c:showLegendKey val="0"/>
          <c:showVal val="1"/>
          <c:showCatName val="0"/>
          <c:showSerName val="0"/>
          <c:showPercent val="0"/>
          <c:showBubbleSize val="0"/>
          <c:showLeaderLines val="1"/>
        </c:dLbls>
        <c:firstSliceAng val="0"/>
        <c:holeSize val="70"/>
      </c:doughnutChart>
      <c:spPr>
        <a:noFill/>
        <a:ln>
          <a:noFill/>
        </a:ln>
        <a:effectLst/>
      </c:spPr>
    </c:plotArea>
    <c:legend>
      <c:legendPos val="r"/>
      <c:overlay val="0"/>
      <c:spPr>
        <a:noFill/>
        <a:ln>
          <a:solidFill>
            <a:schemeClr val="accent1"/>
          </a:solid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cap="all" spc="150" baseline="0">
                <a:solidFill>
                  <a:schemeClr val="tx1">
                    <a:lumMod val="50000"/>
                    <a:lumOff val="50000"/>
                  </a:schemeClr>
                </a:solidFill>
                <a:latin typeface="+mn-lt"/>
                <a:ea typeface="+mn-ea"/>
                <a:cs typeface="+mn-cs"/>
              </a:defRPr>
            </a:pPr>
            <a:r>
              <a:rPr lang="zh-TW" altLang="en-US" sz="2000"/>
              <a:t>居住地</a:t>
            </a:r>
          </a:p>
        </c:rich>
      </c:tx>
      <c:layout>
        <c:manualLayout>
          <c:xMode val="edge"/>
          <c:yMode val="edge"/>
          <c:x val="0.64923902584315107"/>
          <c:y val="3.0318092614773574E-2"/>
        </c:manualLayout>
      </c:layout>
      <c:overlay val="0"/>
      <c:spPr>
        <a:noFill/>
        <a:ln>
          <a:noFill/>
        </a:ln>
        <a:effectLst/>
      </c:spPr>
      <c:txPr>
        <a:bodyPr rot="0" spcFirstLastPara="1" vertOverflow="ellipsis" vert="horz" wrap="square" anchor="ctr" anchorCtr="1"/>
        <a:lstStyle/>
        <a:p>
          <a:pPr>
            <a:defRPr sz="2000" b="1" i="0" u="none" strike="noStrike" kern="1200" cap="all" spc="150" baseline="0">
              <a:solidFill>
                <a:schemeClr val="tx1">
                  <a:lumMod val="50000"/>
                  <a:lumOff val="50000"/>
                </a:schemeClr>
              </a:solidFill>
              <a:latin typeface="+mn-lt"/>
              <a:ea typeface="+mn-ea"/>
              <a:cs typeface="+mn-cs"/>
            </a:defRPr>
          </a:pPr>
          <a:endParaRPr lang="zh-TW"/>
        </a:p>
      </c:txPr>
    </c:title>
    <c:autoTitleDeleted val="0"/>
    <c:plotArea>
      <c:layout/>
      <c:doughnutChart>
        <c:varyColors val="1"/>
        <c:ser>
          <c:idx val="0"/>
          <c:order val="0"/>
          <c:tx>
            <c:strRef>
              <c:f>敘述統計!$A$90</c:f>
              <c:strCache>
                <c:ptCount val="1"/>
                <c:pt idx="0">
                  <c:v>次數</c:v>
                </c:pt>
              </c:strCache>
            </c:strRef>
          </c:tx>
          <c:dPt>
            <c:idx val="0"/>
            <c:bubble3D val="0"/>
            <c:spPr>
              <a:pattFill prst="ltUpDiag">
                <a:fgClr>
                  <a:schemeClr val="accent1"/>
                </a:fgClr>
                <a:bgClr>
                  <a:schemeClr val="accent1">
                    <a:lumMod val="20000"/>
                    <a:lumOff val="80000"/>
                  </a:schemeClr>
                </a:bgClr>
              </a:pattFill>
              <a:ln w="19050">
                <a:solidFill>
                  <a:schemeClr val="lt1"/>
                </a:solidFill>
              </a:ln>
              <a:effectLst>
                <a:innerShdw blurRad="114300">
                  <a:schemeClr val="accent1"/>
                </a:innerShdw>
              </a:effectLst>
            </c:spPr>
            <c:extLst>
              <c:ext xmlns:c16="http://schemas.microsoft.com/office/drawing/2014/chart" uri="{C3380CC4-5D6E-409C-BE32-E72D297353CC}">
                <c16:uniqueId val="{00000001-D8D4-4011-9683-E959D5C20EA0}"/>
              </c:ext>
            </c:extLst>
          </c:dPt>
          <c:dPt>
            <c:idx val="1"/>
            <c:bubble3D val="0"/>
            <c:spPr>
              <a:pattFill prst="ltUpDiag">
                <a:fgClr>
                  <a:schemeClr val="accent2"/>
                </a:fgClr>
                <a:bgClr>
                  <a:schemeClr val="accent2">
                    <a:lumMod val="20000"/>
                    <a:lumOff val="80000"/>
                  </a:schemeClr>
                </a:bgClr>
              </a:pattFill>
              <a:ln w="19050">
                <a:solidFill>
                  <a:schemeClr val="lt1"/>
                </a:solidFill>
              </a:ln>
              <a:effectLst>
                <a:innerShdw blurRad="114300">
                  <a:schemeClr val="accent2"/>
                </a:innerShdw>
              </a:effectLst>
            </c:spPr>
            <c:extLst>
              <c:ext xmlns:c16="http://schemas.microsoft.com/office/drawing/2014/chart" uri="{C3380CC4-5D6E-409C-BE32-E72D297353CC}">
                <c16:uniqueId val="{00000003-D8D4-4011-9683-E959D5C20EA0}"/>
              </c:ext>
            </c:extLst>
          </c:dPt>
          <c:dPt>
            <c:idx val="2"/>
            <c:bubble3D val="0"/>
            <c:spPr>
              <a:pattFill prst="ltUpDiag">
                <a:fgClr>
                  <a:schemeClr val="accent3"/>
                </a:fgClr>
                <a:bgClr>
                  <a:schemeClr val="accent3">
                    <a:lumMod val="20000"/>
                    <a:lumOff val="80000"/>
                  </a:schemeClr>
                </a:bgClr>
              </a:pattFill>
              <a:ln w="19050">
                <a:solidFill>
                  <a:schemeClr val="lt1"/>
                </a:solidFill>
              </a:ln>
              <a:effectLst>
                <a:innerShdw blurRad="114300">
                  <a:schemeClr val="accent3"/>
                </a:innerShdw>
              </a:effectLst>
            </c:spPr>
            <c:extLst>
              <c:ext xmlns:c16="http://schemas.microsoft.com/office/drawing/2014/chart" uri="{C3380CC4-5D6E-409C-BE32-E72D297353CC}">
                <c16:uniqueId val="{00000005-D8D4-4011-9683-E959D5C20EA0}"/>
              </c:ext>
            </c:extLst>
          </c:dPt>
          <c:dPt>
            <c:idx val="3"/>
            <c:bubble3D val="0"/>
            <c:spPr>
              <a:pattFill prst="ltUpDiag">
                <a:fgClr>
                  <a:schemeClr val="accent4"/>
                </a:fgClr>
                <a:bgClr>
                  <a:schemeClr val="accent4">
                    <a:lumMod val="20000"/>
                    <a:lumOff val="80000"/>
                  </a:schemeClr>
                </a:bgClr>
              </a:pattFill>
              <a:ln w="19050">
                <a:solidFill>
                  <a:schemeClr val="lt1"/>
                </a:solidFill>
              </a:ln>
              <a:effectLst>
                <a:innerShdw blurRad="114300">
                  <a:schemeClr val="accent4"/>
                </a:innerShdw>
              </a:effectLst>
            </c:spPr>
            <c:extLst>
              <c:ext xmlns:c16="http://schemas.microsoft.com/office/drawing/2014/chart" uri="{C3380CC4-5D6E-409C-BE32-E72D297353CC}">
                <c16:uniqueId val="{00000007-D8D4-4011-9683-E959D5C20EA0}"/>
              </c:ext>
            </c:extLst>
          </c:dPt>
          <c:dLbls>
            <c:dLbl>
              <c:idx val="0"/>
              <c:layout>
                <c:manualLayout>
                  <c:x val="0.16121284213755357"/>
                  <c:y val="5.7532639639393472E-2"/>
                </c:manualLayout>
              </c:layout>
              <c:spPr>
                <a:noFill/>
                <a:ln w="28575">
                  <a:solidFill>
                    <a:srgbClr val="C00000"/>
                  </a:solidFill>
                </a:ln>
                <a:effectLst/>
              </c:spPr>
              <c:txPr>
                <a:bodyPr rot="0" spcFirstLastPara="1" vertOverflow="overflow" horzOverflow="overflow"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zh-TW"/>
                </a:p>
              </c:txPr>
              <c:showLegendKey val="1"/>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D8D4-4011-9683-E959D5C20EA0}"/>
                </c:ext>
              </c:extLst>
            </c:dLbl>
            <c:dLbl>
              <c:idx val="1"/>
              <c:layout>
                <c:manualLayout>
                  <c:x val="-0.1361111111111111"/>
                  <c:y val="-3.7037037037037035E-2"/>
                </c:manualLayout>
              </c:layout>
              <c:showLegendKey val="1"/>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D8D4-4011-9683-E959D5C20EA0}"/>
                </c:ext>
              </c:extLst>
            </c:dLbl>
            <c:dLbl>
              <c:idx val="2"/>
              <c:layout>
                <c:manualLayout>
                  <c:x val="-0.10279910767960709"/>
                  <c:y val="-0.10865445390754729"/>
                </c:manualLayout>
              </c:layout>
              <c:showLegendKey val="1"/>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D8D4-4011-9683-E959D5C20EA0}"/>
                </c:ext>
              </c:extLst>
            </c:dLbl>
            <c:dLbl>
              <c:idx val="3"/>
              <c:layout>
                <c:manualLayout>
                  <c:x val="0.11666666666666667"/>
                  <c:y val="-9.7222222222222224E-2"/>
                </c:manualLayout>
              </c:layout>
              <c:showLegendKey val="1"/>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D8D4-4011-9683-E959D5C20EA0}"/>
                </c:ext>
              </c:extLst>
            </c:dLbl>
            <c:spPr>
              <a:noFill/>
              <a:ln>
                <a:solidFill>
                  <a:schemeClr val="accent1"/>
                </a:solidFill>
              </a:ln>
              <a:effectLst/>
            </c:spPr>
            <c:txPr>
              <a:bodyPr rot="0" spcFirstLastPara="1" vertOverflow="overflow" horzOverflow="overflow"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zh-TW"/>
              </a:p>
            </c:txPr>
            <c:showLegendKey val="1"/>
            <c:showVal val="0"/>
            <c:showCatName val="1"/>
            <c:showSerName val="0"/>
            <c:showPercent val="1"/>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extLst>
          </c:dLbls>
          <c:cat>
            <c:strRef>
              <c:f>敘述統計!$B$89:$E$89</c:f>
              <c:strCache>
                <c:ptCount val="4"/>
                <c:pt idx="0">
                  <c:v>北部</c:v>
                </c:pt>
                <c:pt idx="1">
                  <c:v>中部</c:v>
                </c:pt>
                <c:pt idx="2">
                  <c:v>南部</c:v>
                </c:pt>
                <c:pt idx="3">
                  <c:v>其他</c:v>
                </c:pt>
              </c:strCache>
            </c:strRef>
          </c:cat>
          <c:val>
            <c:numRef>
              <c:f>敘述統計!$B$90:$E$90</c:f>
              <c:numCache>
                <c:formatCode>General</c:formatCode>
                <c:ptCount val="4"/>
                <c:pt idx="0">
                  <c:v>180</c:v>
                </c:pt>
                <c:pt idx="1">
                  <c:v>17</c:v>
                </c:pt>
                <c:pt idx="2">
                  <c:v>4</c:v>
                </c:pt>
                <c:pt idx="3">
                  <c:v>5</c:v>
                </c:pt>
              </c:numCache>
            </c:numRef>
          </c:val>
          <c:extLst>
            <c:ext xmlns:c16="http://schemas.microsoft.com/office/drawing/2014/chart" uri="{C3380CC4-5D6E-409C-BE32-E72D297353CC}">
              <c16:uniqueId val="{00000008-D8D4-4011-9683-E959D5C20EA0}"/>
            </c:ext>
          </c:extLst>
        </c:ser>
        <c:dLbls>
          <c:showLegendKey val="0"/>
          <c:showVal val="1"/>
          <c:showCatName val="0"/>
          <c:showSerName val="0"/>
          <c:showPercent val="0"/>
          <c:showBubbleSize val="0"/>
          <c:showLeaderLines val="1"/>
        </c:dLbls>
        <c:firstSliceAng val="0"/>
        <c:holeSize val="65"/>
      </c:doughnutChart>
      <c:spPr>
        <a:noFill/>
        <a:ln>
          <a:noFill/>
        </a:ln>
        <a:effectLst/>
      </c:spPr>
    </c:plotArea>
    <c:legend>
      <c:legendPos val="r"/>
      <c:layout>
        <c:manualLayout>
          <c:xMode val="edge"/>
          <c:yMode val="edge"/>
          <c:x val="0.84665119477657147"/>
          <c:y val="0.41578472333815414"/>
          <c:w val="0.10228850467411391"/>
          <c:h val="0.26225721784776901"/>
        </c:manualLayout>
      </c:layout>
      <c:overlay val="0"/>
      <c:spPr>
        <a:noFill/>
        <a:ln>
          <a:solidFill>
            <a:schemeClr val="accent1"/>
          </a:solid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cap="all" spc="150" baseline="0">
                <a:solidFill>
                  <a:schemeClr val="tx1">
                    <a:lumMod val="50000"/>
                    <a:lumOff val="50000"/>
                  </a:schemeClr>
                </a:solidFill>
                <a:latin typeface="+mn-lt"/>
                <a:ea typeface="+mn-ea"/>
                <a:cs typeface="+mn-cs"/>
              </a:defRPr>
            </a:pPr>
            <a:r>
              <a:rPr lang="zh-TW" sz="2000"/>
              <a:t>婚姻狀況</a:t>
            </a:r>
          </a:p>
        </c:rich>
      </c:tx>
      <c:layout>
        <c:manualLayout>
          <c:xMode val="edge"/>
          <c:yMode val="edge"/>
          <c:x val="0.52717917868685471"/>
          <c:y val="1.9400355876869353E-2"/>
        </c:manualLayout>
      </c:layout>
      <c:overlay val="0"/>
      <c:spPr>
        <a:noFill/>
        <a:ln>
          <a:noFill/>
        </a:ln>
        <a:effectLst/>
      </c:spPr>
      <c:txPr>
        <a:bodyPr rot="0" spcFirstLastPara="1" vertOverflow="ellipsis" vert="horz" wrap="square" anchor="ctr" anchorCtr="1"/>
        <a:lstStyle/>
        <a:p>
          <a:pPr>
            <a:defRPr sz="2000" b="1" i="0" u="none" strike="noStrike" kern="1200" cap="all" spc="150" baseline="0">
              <a:solidFill>
                <a:schemeClr val="tx1">
                  <a:lumMod val="50000"/>
                  <a:lumOff val="50000"/>
                </a:schemeClr>
              </a:solidFill>
              <a:latin typeface="+mn-lt"/>
              <a:ea typeface="+mn-ea"/>
              <a:cs typeface="+mn-cs"/>
            </a:defRPr>
          </a:pPr>
          <a:endParaRPr lang="zh-TW"/>
        </a:p>
      </c:txPr>
    </c:title>
    <c:autoTitleDeleted val="0"/>
    <c:plotArea>
      <c:layout/>
      <c:doughnutChart>
        <c:varyColors val="1"/>
        <c:ser>
          <c:idx val="0"/>
          <c:order val="0"/>
          <c:tx>
            <c:strRef>
              <c:f>敘述統計!$A$48</c:f>
              <c:strCache>
                <c:ptCount val="1"/>
                <c:pt idx="0">
                  <c:v>次數</c:v>
                </c:pt>
              </c:strCache>
            </c:strRef>
          </c:tx>
          <c:dPt>
            <c:idx val="0"/>
            <c:bubble3D val="0"/>
            <c:spPr>
              <a:pattFill prst="ltUpDiag">
                <a:fgClr>
                  <a:schemeClr val="accent1"/>
                </a:fgClr>
                <a:bgClr>
                  <a:schemeClr val="accent1">
                    <a:lumMod val="20000"/>
                    <a:lumOff val="80000"/>
                  </a:schemeClr>
                </a:bgClr>
              </a:pattFill>
              <a:ln w="19050">
                <a:solidFill>
                  <a:schemeClr val="lt1"/>
                </a:solidFill>
              </a:ln>
              <a:effectLst>
                <a:innerShdw blurRad="114300">
                  <a:schemeClr val="accent1"/>
                </a:innerShdw>
              </a:effectLst>
            </c:spPr>
            <c:extLst>
              <c:ext xmlns:c16="http://schemas.microsoft.com/office/drawing/2014/chart" uri="{C3380CC4-5D6E-409C-BE32-E72D297353CC}">
                <c16:uniqueId val="{00000001-4CB0-4772-AF6B-8C5EF34CCDD2}"/>
              </c:ext>
            </c:extLst>
          </c:dPt>
          <c:dPt>
            <c:idx val="1"/>
            <c:bubble3D val="0"/>
            <c:spPr>
              <a:pattFill prst="ltUpDiag">
                <a:fgClr>
                  <a:schemeClr val="accent2"/>
                </a:fgClr>
                <a:bgClr>
                  <a:schemeClr val="accent2">
                    <a:lumMod val="20000"/>
                    <a:lumOff val="80000"/>
                  </a:schemeClr>
                </a:bgClr>
              </a:pattFill>
              <a:ln w="19050">
                <a:solidFill>
                  <a:schemeClr val="lt1"/>
                </a:solidFill>
              </a:ln>
              <a:effectLst>
                <a:innerShdw blurRad="114300">
                  <a:schemeClr val="accent2"/>
                </a:innerShdw>
              </a:effectLst>
            </c:spPr>
            <c:extLst>
              <c:ext xmlns:c16="http://schemas.microsoft.com/office/drawing/2014/chart" uri="{C3380CC4-5D6E-409C-BE32-E72D297353CC}">
                <c16:uniqueId val="{00000003-4CB0-4772-AF6B-8C5EF34CCDD2}"/>
              </c:ext>
            </c:extLst>
          </c:dPt>
          <c:dPt>
            <c:idx val="2"/>
            <c:bubble3D val="0"/>
            <c:spPr>
              <a:pattFill prst="ltUpDiag">
                <a:fgClr>
                  <a:schemeClr val="accent3"/>
                </a:fgClr>
                <a:bgClr>
                  <a:schemeClr val="accent3">
                    <a:lumMod val="20000"/>
                    <a:lumOff val="80000"/>
                  </a:schemeClr>
                </a:bgClr>
              </a:pattFill>
              <a:ln w="19050">
                <a:solidFill>
                  <a:schemeClr val="lt1"/>
                </a:solidFill>
              </a:ln>
              <a:effectLst>
                <a:innerShdw blurRad="114300">
                  <a:schemeClr val="accent3"/>
                </a:innerShdw>
              </a:effectLst>
            </c:spPr>
            <c:extLst>
              <c:ext xmlns:c16="http://schemas.microsoft.com/office/drawing/2014/chart" uri="{C3380CC4-5D6E-409C-BE32-E72D297353CC}">
                <c16:uniqueId val="{00000005-4CB0-4772-AF6B-8C5EF34CCDD2}"/>
              </c:ext>
            </c:extLst>
          </c:dPt>
          <c:dPt>
            <c:idx val="3"/>
            <c:bubble3D val="0"/>
            <c:spPr>
              <a:pattFill prst="ltUpDiag">
                <a:fgClr>
                  <a:schemeClr val="accent4"/>
                </a:fgClr>
                <a:bgClr>
                  <a:schemeClr val="accent4">
                    <a:lumMod val="20000"/>
                    <a:lumOff val="80000"/>
                  </a:schemeClr>
                </a:bgClr>
              </a:pattFill>
              <a:ln w="19050">
                <a:solidFill>
                  <a:schemeClr val="lt1"/>
                </a:solidFill>
              </a:ln>
              <a:effectLst>
                <a:innerShdw blurRad="114300">
                  <a:schemeClr val="accent4"/>
                </a:innerShdw>
              </a:effectLst>
            </c:spPr>
            <c:extLst>
              <c:ext xmlns:c16="http://schemas.microsoft.com/office/drawing/2014/chart" uri="{C3380CC4-5D6E-409C-BE32-E72D297353CC}">
                <c16:uniqueId val="{00000007-4CB0-4772-AF6B-8C5EF34CCDD2}"/>
              </c:ext>
            </c:extLst>
          </c:dPt>
          <c:dLbls>
            <c:dLbl>
              <c:idx val="0"/>
              <c:layout>
                <c:manualLayout>
                  <c:x val="0.18368611142023564"/>
                  <c:y val="5.1734282338318276E-2"/>
                </c:manualLayout>
              </c:layout>
              <c:spPr>
                <a:noFill/>
                <a:ln w="28575">
                  <a:solidFill>
                    <a:srgbClr val="C00000"/>
                  </a:solidFill>
                </a:ln>
                <a:effectLst/>
              </c:spPr>
              <c:txPr>
                <a:bodyPr rot="0" spcFirstLastPara="1" vertOverflow="overflow" horzOverflow="overflow"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zh-TW"/>
                </a:p>
              </c:txPr>
              <c:showLegendKey val="1"/>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4CB0-4772-AF6B-8C5EF34CCDD2}"/>
                </c:ext>
              </c:extLst>
            </c:dLbl>
            <c:dLbl>
              <c:idx val="1"/>
              <c:layout>
                <c:manualLayout>
                  <c:x val="-0.10210382796455383"/>
                  <c:y val="1.1978319465812983E-2"/>
                </c:manualLayout>
              </c:layout>
              <c:showLegendKey val="1"/>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4CB0-4772-AF6B-8C5EF34CCDD2}"/>
                </c:ext>
              </c:extLst>
            </c:dLbl>
            <c:dLbl>
              <c:idx val="2"/>
              <c:layout>
                <c:manualLayout>
                  <c:x val="-0.13891945546700327"/>
                  <c:y val="-0.13741918746115792"/>
                </c:manualLayout>
              </c:layout>
              <c:showLegendKey val="1"/>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4CB0-4772-AF6B-8C5EF34CCDD2}"/>
                </c:ext>
              </c:extLst>
            </c:dLbl>
            <c:dLbl>
              <c:idx val="3"/>
              <c:layout>
                <c:manualLayout>
                  <c:x val="-1.6666666666666718E-2"/>
                  <c:y val="-0.11111111111111113"/>
                </c:manualLayout>
              </c:layout>
              <c:showLegendKey val="1"/>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4CB0-4772-AF6B-8C5EF34CCDD2}"/>
                </c:ext>
              </c:extLst>
            </c:dLbl>
            <c:spPr>
              <a:noFill/>
              <a:ln>
                <a:solidFill>
                  <a:schemeClr val="accent1"/>
                </a:solidFill>
              </a:ln>
              <a:effectLst/>
            </c:spPr>
            <c:txPr>
              <a:bodyPr rot="0" spcFirstLastPara="1" vertOverflow="overflow" horzOverflow="overflow"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zh-TW"/>
              </a:p>
            </c:txPr>
            <c:showLegendKey val="1"/>
            <c:showVal val="0"/>
            <c:showCatName val="1"/>
            <c:showSerName val="0"/>
            <c:showPercent val="1"/>
            <c:showBubbleSize val="0"/>
            <c:showLeaderLines val="1"/>
            <c:leaderLines>
              <c:spPr>
                <a:ln w="9525">
                  <a:solidFill>
                    <a:schemeClr val="tx1">
                      <a:lumMod val="35000"/>
                      <a:lumOff val="65000"/>
                    </a:schemeClr>
                  </a:solidFill>
                </a:ln>
                <a:effectLst/>
              </c:spPr>
            </c:leaderLines>
            <c:extLst>
              <c:ext xmlns:c15="http://schemas.microsoft.com/office/drawing/2012/chart" uri="{CE6537A1-D6FC-4f65-9D91-7224C49458BB}"/>
            </c:extLst>
          </c:dLbls>
          <c:cat>
            <c:strRef>
              <c:f>敘述統計!$B$47:$E$47</c:f>
              <c:strCache>
                <c:ptCount val="4"/>
                <c:pt idx="0">
                  <c:v>未婚</c:v>
                </c:pt>
                <c:pt idx="1">
                  <c:v>已婚無子女</c:v>
                </c:pt>
                <c:pt idx="2">
                  <c:v>已婚有子女</c:v>
                </c:pt>
                <c:pt idx="3">
                  <c:v>其他</c:v>
                </c:pt>
              </c:strCache>
            </c:strRef>
          </c:cat>
          <c:val>
            <c:numRef>
              <c:f>敘述統計!$B$48:$E$48</c:f>
              <c:numCache>
                <c:formatCode>General</c:formatCode>
                <c:ptCount val="4"/>
                <c:pt idx="0">
                  <c:v>169</c:v>
                </c:pt>
                <c:pt idx="1">
                  <c:v>0</c:v>
                </c:pt>
                <c:pt idx="2">
                  <c:v>37</c:v>
                </c:pt>
                <c:pt idx="3">
                  <c:v>0</c:v>
                </c:pt>
              </c:numCache>
            </c:numRef>
          </c:val>
          <c:extLst>
            <c:ext xmlns:c16="http://schemas.microsoft.com/office/drawing/2014/chart" uri="{C3380CC4-5D6E-409C-BE32-E72D297353CC}">
              <c16:uniqueId val="{00000008-4CB0-4772-AF6B-8C5EF34CCDD2}"/>
            </c:ext>
          </c:extLst>
        </c:ser>
        <c:dLbls>
          <c:showLegendKey val="0"/>
          <c:showVal val="1"/>
          <c:showCatName val="0"/>
          <c:showSerName val="0"/>
          <c:showPercent val="0"/>
          <c:showBubbleSize val="0"/>
          <c:showLeaderLines val="1"/>
        </c:dLbls>
        <c:firstSliceAng val="0"/>
        <c:holeSize val="65"/>
      </c:doughnutChart>
      <c:spPr>
        <a:noFill/>
        <a:ln>
          <a:noFill/>
        </a:ln>
        <a:effectLst/>
      </c:spPr>
    </c:plotArea>
    <c:legend>
      <c:legendPos val="r"/>
      <c:layout>
        <c:manualLayout>
          <c:xMode val="edge"/>
          <c:yMode val="edge"/>
          <c:x val="0.77251260903772856"/>
          <c:y val="0.44344197956954123"/>
          <c:w val="0.19289570899718364"/>
          <c:h val="0.24930628451869422"/>
        </c:manualLayout>
      </c:layout>
      <c:overlay val="0"/>
      <c:spPr>
        <a:noFill/>
        <a:ln>
          <a:solidFill>
            <a:schemeClr val="accent1"/>
          </a:solid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zh-TW" altLang="en-US" sz="2000" b="1"/>
              <a:t>個人平均月收入</a:t>
            </a:r>
          </a:p>
        </c:rich>
      </c:tx>
      <c:layout>
        <c:manualLayout>
          <c:xMode val="edge"/>
          <c:yMode val="edge"/>
          <c:x val="0.60680011398049705"/>
          <c:y val="2.6043682638245559E-2"/>
        </c:manualLayout>
      </c:layout>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zh-TW"/>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敘述統計!$J$53</c:f>
              <c:strCache>
                <c:ptCount val="1"/>
                <c:pt idx="0">
                  <c:v>2萬元(含)</c:v>
                </c:pt>
              </c:strCache>
            </c:strRef>
          </c:tx>
          <c:spPr>
            <a:solidFill>
              <a:schemeClr val="accent1"/>
            </a:solidFill>
            <a:ln>
              <a:noFill/>
            </a:ln>
            <a:effectLst/>
            <a:sp3d/>
          </c:spPr>
          <c:invertIfNegative val="0"/>
          <c:dLbls>
            <c:dLbl>
              <c:idx val="0"/>
              <c:layout>
                <c:manualLayout>
                  <c:x val="-2.2056794334981574E-3"/>
                  <c:y val="-5.9435354769788618E-2"/>
                </c:manualLayout>
              </c:layout>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0-DD9D-4D80-BE31-BDE71E19196C}"/>
                </c:ext>
              </c:extLst>
            </c:dLbl>
            <c:spPr>
              <a:noFill/>
              <a:ln w="28575">
                <a:solidFill>
                  <a:srgbClr val="C00000"/>
                </a:solidFill>
              </a:ln>
              <a:effectLst/>
            </c:spPr>
            <c:txPr>
              <a:bodyPr rot="0" spcFirstLastPara="1" vertOverflow="overflow" horzOverflow="overflow"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zh-TW"/>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敘述統計!$I$54</c:f>
              <c:strCache>
                <c:ptCount val="1"/>
                <c:pt idx="0">
                  <c:v>次數</c:v>
                </c:pt>
              </c:strCache>
            </c:strRef>
          </c:cat>
          <c:val>
            <c:numRef>
              <c:f>敘述統計!$J$54</c:f>
              <c:numCache>
                <c:formatCode>General</c:formatCode>
                <c:ptCount val="1"/>
                <c:pt idx="0">
                  <c:v>72</c:v>
                </c:pt>
              </c:numCache>
            </c:numRef>
          </c:val>
          <c:extLst>
            <c:ext xmlns:c16="http://schemas.microsoft.com/office/drawing/2014/chart" uri="{C3380CC4-5D6E-409C-BE32-E72D297353CC}">
              <c16:uniqueId val="{00000001-DD9D-4D80-BE31-BDE71E19196C}"/>
            </c:ext>
          </c:extLst>
        </c:ser>
        <c:ser>
          <c:idx val="1"/>
          <c:order val="1"/>
          <c:tx>
            <c:strRef>
              <c:f>敘述統計!$K$53</c:f>
              <c:strCache>
                <c:ptCount val="1"/>
                <c:pt idx="0">
                  <c:v>2萬元~3.5萬元(含)</c:v>
                </c:pt>
              </c:strCache>
            </c:strRef>
          </c:tx>
          <c:spPr>
            <a:solidFill>
              <a:schemeClr val="accent2"/>
            </a:solidFill>
            <a:ln>
              <a:noFill/>
            </a:ln>
            <a:effectLst/>
            <a:sp3d/>
          </c:spPr>
          <c:invertIfNegative val="0"/>
          <c:dLbls>
            <c:dLbl>
              <c:idx val="0"/>
              <c:layout>
                <c:manualLayout>
                  <c:x val="9.4844215640420754E-2"/>
                  <c:y val="-0.1267954235088824"/>
                </c:manualLayout>
              </c:layout>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2-DD9D-4D80-BE31-BDE71E19196C}"/>
                </c:ext>
              </c:extLst>
            </c:dLbl>
            <c:spPr>
              <a:noFill/>
              <a:ln w="28575">
                <a:solidFill>
                  <a:srgbClr val="C00000"/>
                </a:solid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zh-TW"/>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敘述統計!$I$54</c:f>
              <c:strCache>
                <c:ptCount val="1"/>
                <c:pt idx="0">
                  <c:v>次數</c:v>
                </c:pt>
              </c:strCache>
            </c:strRef>
          </c:cat>
          <c:val>
            <c:numRef>
              <c:f>敘述統計!$K$54</c:f>
              <c:numCache>
                <c:formatCode>General</c:formatCode>
                <c:ptCount val="1"/>
                <c:pt idx="0">
                  <c:v>59</c:v>
                </c:pt>
              </c:numCache>
            </c:numRef>
          </c:val>
          <c:extLst>
            <c:ext xmlns:c16="http://schemas.microsoft.com/office/drawing/2014/chart" uri="{C3380CC4-5D6E-409C-BE32-E72D297353CC}">
              <c16:uniqueId val="{00000003-DD9D-4D80-BE31-BDE71E19196C}"/>
            </c:ext>
          </c:extLst>
        </c:ser>
        <c:ser>
          <c:idx val="2"/>
          <c:order val="2"/>
          <c:tx>
            <c:strRef>
              <c:f>敘述統計!$L$53</c:f>
              <c:strCache>
                <c:ptCount val="1"/>
                <c:pt idx="0">
                  <c:v>3.5萬元~5萬元(含)</c:v>
                </c:pt>
              </c:strCache>
            </c:strRef>
          </c:tx>
          <c:spPr>
            <a:solidFill>
              <a:schemeClr val="accent3"/>
            </a:solidFill>
            <a:ln>
              <a:noFill/>
            </a:ln>
            <a:effectLst/>
            <a:sp3d/>
          </c:spPr>
          <c:invertIfNegative val="0"/>
          <c:dLbls>
            <c:dLbl>
              <c:idx val="0"/>
              <c:layout>
                <c:manualLayout>
                  <c:x val="0.10366693337441343"/>
                  <c:y val="-0.11094599557027209"/>
                </c:manualLayout>
              </c:layout>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4-DD9D-4D80-BE31-BDE71E19196C}"/>
                </c:ext>
              </c:extLst>
            </c:dLbl>
            <c:spPr>
              <a:noFill/>
              <a:ln>
                <a:solidFill>
                  <a:schemeClr val="accent1"/>
                </a:solid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zh-TW"/>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敘述統計!$I$54</c:f>
              <c:strCache>
                <c:ptCount val="1"/>
                <c:pt idx="0">
                  <c:v>次數</c:v>
                </c:pt>
              </c:strCache>
            </c:strRef>
          </c:cat>
          <c:val>
            <c:numRef>
              <c:f>敘述統計!$L$54</c:f>
              <c:numCache>
                <c:formatCode>General</c:formatCode>
                <c:ptCount val="1"/>
                <c:pt idx="0">
                  <c:v>37</c:v>
                </c:pt>
              </c:numCache>
            </c:numRef>
          </c:val>
          <c:extLst>
            <c:ext xmlns:c16="http://schemas.microsoft.com/office/drawing/2014/chart" uri="{C3380CC4-5D6E-409C-BE32-E72D297353CC}">
              <c16:uniqueId val="{00000005-DD9D-4D80-BE31-BDE71E19196C}"/>
            </c:ext>
          </c:extLst>
        </c:ser>
        <c:ser>
          <c:idx val="3"/>
          <c:order val="3"/>
          <c:tx>
            <c:strRef>
              <c:f>敘述統計!$M$53</c:f>
              <c:strCache>
                <c:ptCount val="1"/>
                <c:pt idx="0">
                  <c:v>5萬元~7萬元(含)以下</c:v>
                </c:pt>
              </c:strCache>
            </c:strRef>
          </c:tx>
          <c:spPr>
            <a:solidFill>
              <a:schemeClr val="accent4"/>
            </a:solidFill>
            <a:ln>
              <a:noFill/>
            </a:ln>
            <a:effectLst/>
            <a:sp3d/>
          </c:spPr>
          <c:invertIfNegative val="0"/>
          <c:dLbls>
            <c:dLbl>
              <c:idx val="0"/>
              <c:layout>
                <c:manualLayout>
                  <c:x val="0.17127354502124748"/>
                  <c:y val="-0.1981280397033173"/>
                </c:manualLayout>
              </c:layout>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6-DD9D-4D80-BE31-BDE71E19196C}"/>
                </c:ext>
              </c:extLst>
            </c:dLbl>
            <c:spPr>
              <a:noFill/>
              <a:ln>
                <a:solidFill>
                  <a:schemeClr val="accent1"/>
                </a:solid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zh-TW"/>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敘述統計!$I$54</c:f>
              <c:strCache>
                <c:ptCount val="1"/>
                <c:pt idx="0">
                  <c:v>次數</c:v>
                </c:pt>
              </c:strCache>
            </c:strRef>
          </c:cat>
          <c:val>
            <c:numRef>
              <c:f>敘述統計!$M$54</c:f>
              <c:numCache>
                <c:formatCode>General</c:formatCode>
                <c:ptCount val="1"/>
                <c:pt idx="0">
                  <c:v>17</c:v>
                </c:pt>
              </c:numCache>
            </c:numRef>
          </c:val>
          <c:extLst>
            <c:ext xmlns:c16="http://schemas.microsoft.com/office/drawing/2014/chart" uri="{C3380CC4-5D6E-409C-BE32-E72D297353CC}">
              <c16:uniqueId val="{00000007-DD9D-4D80-BE31-BDE71E19196C}"/>
            </c:ext>
          </c:extLst>
        </c:ser>
        <c:ser>
          <c:idx val="4"/>
          <c:order val="4"/>
          <c:tx>
            <c:strRef>
              <c:f>敘述統計!$N$53</c:f>
              <c:strCache>
                <c:ptCount val="1"/>
                <c:pt idx="0">
                  <c:v>7萬元~9萬元(含)</c:v>
                </c:pt>
              </c:strCache>
            </c:strRef>
          </c:tx>
          <c:spPr>
            <a:solidFill>
              <a:schemeClr val="accent5"/>
            </a:solidFill>
            <a:ln>
              <a:noFill/>
            </a:ln>
            <a:effectLst/>
            <a:sp3d/>
          </c:spPr>
          <c:invertIfNegative val="0"/>
          <c:dLbls>
            <c:dLbl>
              <c:idx val="0"/>
              <c:layout>
                <c:manualLayout>
                  <c:x val="3.3910684806731956E-2"/>
                  <c:y val="-0.13520966239292448"/>
                </c:manualLayout>
              </c:layout>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8-DD9D-4D80-BE31-BDE71E19196C}"/>
                </c:ext>
              </c:extLst>
            </c:dLbl>
            <c:spPr>
              <a:noFill/>
              <a:ln>
                <a:solidFill>
                  <a:schemeClr val="accent1"/>
                </a:solid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zh-TW"/>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敘述統計!$I$54</c:f>
              <c:strCache>
                <c:ptCount val="1"/>
                <c:pt idx="0">
                  <c:v>次數</c:v>
                </c:pt>
              </c:strCache>
            </c:strRef>
          </c:cat>
          <c:val>
            <c:numRef>
              <c:f>敘述統計!$N$54</c:f>
              <c:numCache>
                <c:formatCode>General</c:formatCode>
                <c:ptCount val="1"/>
                <c:pt idx="0">
                  <c:v>7</c:v>
                </c:pt>
              </c:numCache>
            </c:numRef>
          </c:val>
          <c:extLst>
            <c:ext xmlns:c16="http://schemas.microsoft.com/office/drawing/2014/chart" uri="{C3380CC4-5D6E-409C-BE32-E72D297353CC}">
              <c16:uniqueId val="{00000009-DD9D-4D80-BE31-BDE71E19196C}"/>
            </c:ext>
          </c:extLst>
        </c:ser>
        <c:ser>
          <c:idx val="5"/>
          <c:order val="5"/>
          <c:tx>
            <c:strRef>
              <c:f>敘述統計!$O$53</c:f>
              <c:strCache>
                <c:ptCount val="1"/>
                <c:pt idx="0">
                  <c:v>9萬元以上</c:v>
                </c:pt>
              </c:strCache>
            </c:strRef>
          </c:tx>
          <c:spPr>
            <a:solidFill>
              <a:schemeClr val="accent6"/>
            </a:solidFill>
            <a:ln>
              <a:noFill/>
            </a:ln>
            <a:effectLst/>
            <a:sp3d/>
          </c:spPr>
          <c:invertIfNegative val="0"/>
          <c:dLbls>
            <c:dLbl>
              <c:idx val="0"/>
              <c:layout>
                <c:manualLayout>
                  <c:x val="0.10934931850018066"/>
                  <c:y val="-4.2596530546936351E-2"/>
                </c:manualLayout>
              </c:layout>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A-DD9D-4D80-BE31-BDE71E19196C}"/>
                </c:ext>
              </c:extLst>
            </c:dLbl>
            <c:spPr>
              <a:noFill/>
              <a:ln>
                <a:solidFill>
                  <a:schemeClr val="accent1"/>
                </a:solid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zh-TW"/>
              </a:p>
            </c:txP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敘述統計!$I$54</c:f>
              <c:strCache>
                <c:ptCount val="1"/>
                <c:pt idx="0">
                  <c:v>次數</c:v>
                </c:pt>
              </c:strCache>
            </c:strRef>
          </c:cat>
          <c:val>
            <c:numRef>
              <c:f>敘述統計!$O$54</c:f>
              <c:numCache>
                <c:formatCode>General</c:formatCode>
                <c:ptCount val="1"/>
                <c:pt idx="0">
                  <c:v>14</c:v>
                </c:pt>
              </c:numCache>
            </c:numRef>
          </c:val>
          <c:extLst>
            <c:ext xmlns:c16="http://schemas.microsoft.com/office/drawing/2014/chart" uri="{C3380CC4-5D6E-409C-BE32-E72D297353CC}">
              <c16:uniqueId val="{0000000B-DD9D-4D80-BE31-BDE71E19196C}"/>
            </c:ext>
          </c:extLst>
        </c:ser>
        <c:dLbls>
          <c:showLegendKey val="0"/>
          <c:showVal val="1"/>
          <c:showCatName val="0"/>
          <c:showSerName val="0"/>
          <c:showPercent val="0"/>
          <c:showBubbleSize val="0"/>
        </c:dLbls>
        <c:gapWidth val="150"/>
        <c:shape val="box"/>
        <c:axId val="1194531776"/>
        <c:axId val="1194532608"/>
        <c:axId val="0"/>
      </c:bar3DChart>
      <c:catAx>
        <c:axId val="1194531776"/>
        <c:scaling>
          <c:orientation val="minMax"/>
        </c:scaling>
        <c:delete val="1"/>
        <c:axPos val="b"/>
        <c:numFmt formatCode="General" sourceLinked="1"/>
        <c:majorTickMark val="none"/>
        <c:minorTickMark val="none"/>
        <c:tickLblPos val="nextTo"/>
        <c:crossAx val="1194532608"/>
        <c:crosses val="autoZero"/>
        <c:auto val="1"/>
        <c:lblAlgn val="ctr"/>
        <c:lblOffset val="100"/>
        <c:noMultiLvlLbl val="0"/>
      </c:catAx>
      <c:valAx>
        <c:axId val="119453260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94531776"/>
        <c:crosses val="autoZero"/>
        <c:crossBetween val="between"/>
      </c:valAx>
      <c:spPr>
        <a:noFill/>
        <a:ln>
          <a:noFill/>
        </a:ln>
        <a:effectLst/>
      </c:spPr>
    </c:plotArea>
    <c:legend>
      <c:legendPos val="b"/>
      <c:overlay val="0"/>
      <c:spPr>
        <a:noFill/>
        <a:ln>
          <a:solidFill>
            <a:schemeClr val="accent1"/>
          </a:solid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r>
              <a:rPr lang="zh-TW" altLang="en-US" sz="2000" b="1"/>
              <a:t>目前從事行業</a:t>
            </a:r>
          </a:p>
        </c:rich>
      </c:tx>
      <c:layout>
        <c:manualLayout>
          <c:xMode val="edge"/>
          <c:yMode val="edge"/>
          <c:x val="0.56163369204131652"/>
          <c:y val="5.2087365276491118E-2"/>
        </c:manualLayout>
      </c:layout>
      <c:overlay val="0"/>
      <c:spPr>
        <a:noFill/>
        <a:ln>
          <a:noFill/>
        </a:ln>
        <a:effectLst/>
      </c:spPr>
      <c:txPr>
        <a:bodyPr rot="0" spcFirstLastPara="1" vertOverflow="ellipsis" vert="horz" wrap="square" anchor="ctr" anchorCtr="1"/>
        <a:lstStyle/>
        <a:p>
          <a:pPr>
            <a:defRPr sz="2000" b="1" i="0" u="none" strike="noStrike" kern="1200" spc="0" baseline="0">
              <a:solidFill>
                <a:schemeClr val="tx1">
                  <a:lumMod val="65000"/>
                  <a:lumOff val="35000"/>
                </a:schemeClr>
              </a:solidFill>
              <a:latin typeface="+mn-lt"/>
              <a:ea typeface="+mn-ea"/>
              <a:cs typeface="+mn-cs"/>
            </a:defRPr>
          </a:pPr>
          <a:endParaRPr lang="zh-TW"/>
        </a:p>
      </c:txPr>
    </c:title>
    <c:autoTitleDeleted val="0"/>
    <c:plotArea>
      <c:layout/>
      <c:barChart>
        <c:barDir val="bar"/>
        <c:grouping val="clustered"/>
        <c:varyColors val="0"/>
        <c:ser>
          <c:idx val="0"/>
          <c:order val="0"/>
          <c:tx>
            <c:strRef>
              <c:f>敘述統計!$R$53</c:f>
              <c:strCache>
                <c:ptCount val="1"/>
                <c:pt idx="0">
                  <c:v>製造業</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zh-TW"/>
              </a:p>
            </c:txPr>
            <c:dLblPos val="outEnd"/>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敘述統計!$Q$54</c:f>
              <c:strCache>
                <c:ptCount val="1"/>
                <c:pt idx="0">
                  <c:v>次數</c:v>
                </c:pt>
              </c:strCache>
            </c:strRef>
          </c:cat>
          <c:val>
            <c:numRef>
              <c:f>敘述統計!$R$54</c:f>
              <c:numCache>
                <c:formatCode>General</c:formatCode>
                <c:ptCount val="1"/>
                <c:pt idx="0">
                  <c:v>36</c:v>
                </c:pt>
              </c:numCache>
            </c:numRef>
          </c:val>
          <c:extLst>
            <c:ext xmlns:c16="http://schemas.microsoft.com/office/drawing/2014/chart" uri="{C3380CC4-5D6E-409C-BE32-E72D297353CC}">
              <c16:uniqueId val="{00000000-EE0A-45E3-96FB-CD451883EECE}"/>
            </c:ext>
          </c:extLst>
        </c:ser>
        <c:ser>
          <c:idx val="1"/>
          <c:order val="1"/>
          <c:tx>
            <c:strRef>
              <c:f>敘述統計!$S$53</c:f>
              <c:strCache>
                <c:ptCount val="1"/>
                <c:pt idx="0">
                  <c:v>資訊電腦業</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zh-TW"/>
              </a:p>
            </c:txPr>
            <c:dLblPos val="outEnd"/>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敘述統計!$Q$54</c:f>
              <c:strCache>
                <c:ptCount val="1"/>
                <c:pt idx="0">
                  <c:v>次數</c:v>
                </c:pt>
              </c:strCache>
            </c:strRef>
          </c:cat>
          <c:val>
            <c:numRef>
              <c:f>敘述統計!$S$54</c:f>
              <c:numCache>
                <c:formatCode>General</c:formatCode>
                <c:ptCount val="1"/>
                <c:pt idx="0">
                  <c:v>36</c:v>
                </c:pt>
              </c:numCache>
            </c:numRef>
          </c:val>
          <c:extLst>
            <c:ext xmlns:c16="http://schemas.microsoft.com/office/drawing/2014/chart" uri="{C3380CC4-5D6E-409C-BE32-E72D297353CC}">
              <c16:uniqueId val="{00000001-EE0A-45E3-96FB-CD451883EECE}"/>
            </c:ext>
          </c:extLst>
        </c:ser>
        <c:ser>
          <c:idx val="2"/>
          <c:order val="2"/>
          <c:tx>
            <c:strRef>
              <c:f>敘述統計!$T$53</c:f>
              <c:strCache>
                <c:ptCount val="1"/>
                <c:pt idx="0">
                  <c:v>工</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zh-TW"/>
              </a:p>
            </c:txPr>
            <c:dLblPos val="outEnd"/>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敘述統計!$Q$54</c:f>
              <c:strCache>
                <c:ptCount val="1"/>
                <c:pt idx="0">
                  <c:v>次數</c:v>
                </c:pt>
              </c:strCache>
            </c:strRef>
          </c:cat>
          <c:val>
            <c:numRef>
              <c:f>敘述統計!$T$54</c:f>
              <c:numCache>
                <c:formatCode>General</c:formatCode>
                <c:ptCount val="1"/>
                <c:pt idx="0">
                  <c:v>3</c:v>
                </c:pt>
              </c:numCache>
            </c:numRef>
          </c:val>
          <c:extLst>
            <c:ext xmlns:c16="http://schemas.microsoft.com/office/drawing/2014/chart" uri="{C3380CC4-5D6E-409C-BE32-E72D297353CC}">
              <c16:uniqueId val="{00000002-EE0A-45E3-96FB-CD451883EECE}"/>
            </c:ext>
          </c:extLst>
        </c:ser>
        <c:ser>
          <c:idx val="3"/>
          <c:order val="3"/>
          <c:tx>
            <c:strRef>
              <c:f>敘述統計!$U$53</c:f>
              <c:strCache>
                <c:ptCount val="1"/>
                <c:pt idx="0">
                  <c:v>商</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zh-TW"/>
              </a:p>
            </c:txPr>
            <c:dLblPos val="outEnd"/>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敘述統計!$Q$54</c:f>
              <c:strCache>
                <c:ptCount val="1"/>
                <c:pt idx="0">
                  <c:v>次數</c:v>
                </c:pt>
              </c:strCache>
            </c:strRef>
          </c:cat>
          <c:val>
            <c:numRef>
              <c:f>敘述統計!$U$54</c:f>
              <c:numCache>
                <c:formatCode>General</c:formatCode>
                <c:ptCount val="1"/>
                <c:pt idx="0">
                  <c:v>43</c:v>
                </c:pt>
              </c:numCache>
            </c:numRef>
          </c:val>
          <c:extLst>
            <c:ext xmlns:c16="http://schemas.microsoft.com/office/drawing/2014/chart" uri="{C3380CC4-5D6E-409C-BE32-E72D297353CC}">
              <c16:uniqueId val="{00000003-EE0A-45E3-96FB-CD451883EECE}"/>
            </c:ext>
          </c:extLst>
        </c:ser>
        <c:ser>
          <c:idx val="4"/>
          <c:order val="4"/>
          <c:tx>
            <c:strRef>
              <c:f>敘述統計!$V$53</c:f>
              <c:strCache>
                <c:ptCount val="1"/>
                <c:pt idx="0">
                  <c:v>金融保險</c:v>
                </c:pt>
              </c:strCache>
            </c:strRef>
          </c:tx>
          <c:spPr>
            <a:solidFill>
              <a:schemeClr val="accent5"/>
            </a:solidFill>
            <a:ln>
              <a:no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zh-TW"/>
                </a:p>
              </c:txPr>
              <c:dLblPos val="outEnd"/>
              <c:showLegendKey val="0"/>
              <c:showVal val="1"/>
              <c:showCatName val="0"/>
              <c:showSerName val="1"/>
              <c:showPercent val="0"/>
              <c:showBubbleSize val="0"/>
              <c:extLst>
                <c:ext xmlns:c16="http://schemas.microsoft.com/office/drawing/2014/chart" uri="{C3380CC4-5D6E-409C-BE32-E72D297353CC}">
                  <c16:uniqueId val="{0000000E-EE0A-45E3-96FB-CD451883EEC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TW"/>
              </a:p>
            </c:txPr>
            <c:dLblPos val="outEnd"/>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敘述統計!$Q$54</c:f>
              <c:strCache>
                <c:ptCount val="1"/>
                <c:pt idx="0">
                  <c:v>次數</c:v>
                </c:pt>
              </c:strCache>
            </c:strRef>
          </c:cat>
          <c:val>
            <c:numRef>
              <c:f>敘述統計!$V$54</c:f>
              <c:numCache>
                <c:formatCode>General</c:formatCode>
                <c:ptCount val="1"/>
                <c:pt idx="0">
                  <c:v>8</c:v>
                </c:pt>
              </c:numCache>
            </c:numRef>
          </c:val>
          <c:extLst>
            <c:ext xmlns:c16="http://schemas.microsoft.com/office/drawing/2014/chart" uri="{C3380CC4-5D6E-409C-BE32-E72D297353CC}">
              <c16:uniqueId val="{00000004-EE0A-45E3-96FB-CD451883EECE}"/>
            </c:ext>
          </c:extLst>
        </c:ser>
        <c:ser>
          <c:idx val="5"/>
          <c:order val="5"/>
          <c:tx>
            <c:strRef>
              <c:f>敘述統計!$W$53</c:f>
              <c:strCache>
                <c:ptCount val="1"/>
                <c:pt idx="0">
                  <c:v>公務人員</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zh-TW"/>
              </a:p>
            </c:txPr>
            <c:dLblPos val="outEnd"/>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敘述統計!$Q$54</c:f>
              <c:strCache>
                <c:ptCount val="1"/>
                <c:pt idx="0">
                  <c:v>次數</c:v>
                </c:pt>
              </c:strCache>
            </c:strRef>
          </c:cat>
          <c:val>
            <c:numRef>
              <c:f>敘述統計!$W$54</c:f>
              <c:numCache>
                <c:formatCode>General</c:formatCode>
                <c:ptCount val="1"/>
                <c:pt idx="0">
                  <c:v>0</c:v>
                </c:pt>
              </c:numCache>
            </c:numRef>
          </c:val>
          <c:extLst>
            <c:ext xmlns:c16="http://schemas.microsoft.com/office/drawing/2014/chart" uri="{C3380CC4-5D6E-409C-BE32-E72D297353CC}">
              <c16:uniqueId val="{00000005-EE0A-45E3-96FB-CD451883EECE}"/>
            </c:ext>
          </c:extLst>
        </c:ser>
        <c:ser>
          <c:idx val="6"/>
          <c:order val="6"/>
          <c:tx>
            <c:strRef>
              <c:f>敘述統計!$X$53</c:f>
              <c:strCache>
                <c:ptCount val="1"/>
                <c:pt idx="0">
                  <c:v>教師</c:v>
                </c:pt>
              </c:strCache>
            </c:strRef>
          </c:tx>
          <c:spPr>
            <a:solidFill>
              <a:schemeClr val="accent1">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0" i="0" u="none" strike="noStrike" kern="1200" baseline="0">
                    <a:solidFill>
                      <a:schemeClr val="tx1">
                        <a:lumMod val="75000"/>
                        <a:lumOff val="25000"/>
                      </a:schemeClr>
                    </a:solidFill>
                    <a:latin typeface="+mn-lt"/>
                    <a:ea typeface="+mn-ea"/>
                    <a:cs typeface="+mn-cs"/>
                  </a:defRPr>
                </a:pPr>
                <a:endParaRPr lang="zh-TW"/>
              </a:p>
            </c:txPr>
            <c:dLblPos val="outEnd"/>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敘述統計!$Q$54</c:f>
              <c:strCache>
                <c:ptCount val="1"/>
                <c:pt idx="0">
                  <c:v>次數</c:v>
                </c:pt>
              </c:strCache>
            </c:strRef>
          </c:cat>
          <c:val>
            <c:numRef>
              <c:f>敘述統計!$X$54</c:f>
              <c:numCache>
                <c:formatCode>General</c:formatCode>
                <c:ptCount val="1"/>
                <c:pt idx="0">
                  <c:v>10</c:v>
                </c:pt>
              </c:numCache>
            </c:numRef>
          </c:val>
          <c:extLst>
            <c:ext xmlns:c16="http://schemas.microsoft.com/office/drawing/2014/chart" uri="{C3380CC4-5D6E-409C-BE32-E72D297353CC}">
              <c16:uniqueId val="{00000006-EE0A-45E3-96FB-CD451883EECE}"/>
            </c:ext>
          </c:extLst>
        </c:ser>
        <c:ser>
          <c:idx val="7"/>
          <c:order val="7"/>
          <c:tx>
            <c:strRef>
              <c:f>敘述統計!$Y$53</c:f>
              <c:strCache>
                <c:ptCount val="1"/>
                <c:pt idx="0">
                  <c:v>家管</c:v>
                </c:pt>
              </c:strCache>
            </c:strRef>
          </c:tx>
          <c:spPr>
            <a:solidFill>
              <a:schemeClr val="accent2">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zh-TW"/>
              </a:p>
            </c:txPr>
            <c:dLblPos val="outEnd"/>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敘述統計!$Q$54</c:f>
              <c:strCache>
                <c:ptCount val="1"/>
                <c:pt idx="0">
                  <c:v>次數</c:v>
                </c:pt>
              </c:strCache>
            </c:strRef>
          </c:cat>
          <c:val>
            <c:numRef>
              <c:f>敘述統計!$Y$54</c:f>
              <c:numCache>
                <c:formatCode>General</c:formatCode>
                <c:ptCount val="1"/>
                <c:pt idx="0">
                  <c:v>0</c:v>
                </c:pt>
              </c:numCache>
            </c:numRef>
          </c:val>
          <c:extLst>
            <c:ext xmlns:c16="http://schemas.microsoft.com/office/drawing/2014/chart" uri="{C3380CC4-5D6E-409C-BE32-E72D297353CC}">
              <c16:uniqueId val="{00000007-EE0A-45E3-96FB-CD451883EECE}"/>
            </c:ext>
          </c:extLst>
        </c:ser>
        <c:ser>
          <c:idx val="8"/>
          <c:order val="8"/>
          <c:tx>
            <c:strRef>
              <c:f>敘述統計!$Z$53</c:f>
              <c:strCache>
                <c:ptCount val="1"/>
                <c:pt idx="0">
                  <c:v>軍人</c:v>
                </c:pt>
              </c:strCache>
            </c:strRef>
          </c:tx>
          <c:spPr>
            <a:solidFill>
              <a:schemeClr val="accent3">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50" b="0" i="0" u="none" strike="noStrike" kern="1200" baseline="0">
                    <a:solidFill>
                      <a:schemeClr val="tx1">
                        <a:lumMod val="75000"/>
                        <a:lumOff val="25000"/>
                      </a:schemeClr>
                    </a:solidFill>
                    <a:latin typeface="+mn-lt"/>
                    <a:ea typeface="+mn-ea"/>
                    <a:cs typeface="+mn-cs"/>
                  </a:defRPr>
                </a:pPr>
                <a:endParaRPr lang="zh-TW"/>
              </a:p>
            </c:txPr>
            <c:dLblPos val="outEnd"/>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敘述統計!$Q$54</c:f>
              <c:strCache>
                <c:ptCount val="1"/>
                <c:pt idx="0">
                  <c:v>次數</c:v>
                </c:pt>
              </c:strCache>
            </c:strRef>
          </c:cat>
          <c:val>
            <c:numRef>
              <c:f>敘述統計!$Z$54</c:f>
              <c:numCache>
                <c:formatCode>General</c:formatCode>
                <c:ptCount val="1"/>
                <c:pt idx="0">
                  <c:v>0</c:v>
                </c:pt>
              </c:numCache>
            </c:numRef>
          </c:val>
          <c:extLst>
            <c:ext xmlns:c16="http://schemas.microsoft.com/office/drawing/2014/chart" uri="{C3380CC4-5D6E-409C-BE32-E72D297353CC}">
              <c16:uniqueId val="{00000008-EE0A-45E3-96FB-CD451883EECE}"/>
            </c:ext>
          </c:extLst>
        </c:ser>
        <c:ser>
          <c:idx val="9"/>
          <c:order val="9"/>
          <c:tx>
            <c:strRef>
              <c:f>敘述統計!$AA$53</c:f>
              <c:strCache>
                <c:ptCount val="1"/>
                <c:pt idx="0">
                  <c:v>學生</c:v>
                </c:pt>
              </c:strCache>
            </c:strRef>
          </c:tx>
          <c:spPr>
            <a:solidFill>
              <a:schemeClr val="accent4">
                <a:lumMod val="60000"/>
              </a:schemeClr>
            </a:solidFill>
            <a:ln>
              <a:noFill/>
            </a:ln>
            <a:effectLst/>
          </c:spPr>
          <c:invertIfNegative val="0"/>
          <c:dLbls>
            <c:dLbl>
              <c:idx val="0"/>
              <c:layout>
                <c:manualLayout>
                  <c:x val="-0.12507592874516152"/>
                  <c:y val="-6.7897142390562659E-2"/>
                </c:manualLayout>
              </c:layout>
              <c:spPr>
                <a:noFill/>
                <a:ln w="28575">
                  <a:solidFill>
                    <a:srgbClr val="C00000"/>
                  </a:solid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zh-TW"/>
                </a:p>
              </c:txPr>
              <c:dLblPos val="outEnd"/>
              <c:showLegendKey val="0"/>
              <c:showVal val="1"/>
              <c:showCatName val="0"/>
              <c:showSerName val="1"/>
              <c:showPercent val="0"/>
              <c:showBubbleSize val="0"/>
              <c:extLst>
                <c:ext xmlns:c15="http://schemas.microsoft.com/office/drawing/2012/chart" uri="{CE6537A1-D6FC-4f65-9D91-7224C49458BB}"/>
                <c:ext xmlns:c16="http://schemas.microsoft.com/office/drawing/2014/chart" uri="{C3380CC4-5D6E-409C-BE32-E72D297353CC}">
                  <c16:uniqueId val="{0000000F-EE0A-45E3-96FB-CD451883EECE}"/>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zh-TW"/>
              </a:p>
            </c:txPr>
            <c:dLblPos val="outEnd"/>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敘述統計!$Q$54</c:f>
              <c:strCache>
                <c:ptCount val="1"/>
                <c:pt idx="0">
                  <c:v>次數</c:v>
                </c:pt>
              </c:strCache>
            </c:strRef>
          </c:cat>
          <c:val>
            <c:numRef>
              <c:f>敘述統計!$AA$54</c:f>
              <c:numCache>
                <c:formatCode>General</c:formatCode>
                <c:ptCount val="1"/>
                <c:pt idx="0">
                  <c:v>65</c:v>
                </c:pt>
              </c:numCache>
            </c:numRef>
          </c:val>
          <c:extLst>
            <c:ext xmlns:c16="http://schemas.microsoft.com/office/drawing/2014/chart" uri="{C3380CC4-5D6E-409C-BE32-E72D297353CC}">
              <c16:uniqueId val="{00000009-EE0A-45E3-96FB-CD451883EECE}"/>
            </c:ext>
          </c:extLst>
        </c:ser>
        <c:ser>
          <c:idx val="10"/>
          <c:order val="10"/>
          <c:tx>
            <c:strRef>
              <c:f>敘述統計!$AB$53</c:f>
              <c:strCache>
                <c:ptCount val="1"/>
                <c:pt idx="0">
                  <c:v>自由業</c:v>
                </c:pt>
              </c:strCache>
            </c:strRef>
          </c:tx>
          <c:spPr>
            <a:solidFill>
              <a:schemeClr val="accent5">
                <a:lumMod val="60000"/>
              </a:schemeClr>
            </a:solidFill>
            <a:ln>
              <a:noFill/>
            </a:ln>
            <a:effectLst/>
          </c:spPr>
          <c:invertIfNegative val="0"/>
          <c:dLbls>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zh-TW"/>
                </a:p>
              </c:txPr>
              <c:dLblPos val="outEnd"/>
              <c:showLegendKey val="0"/>
              <c:showVal val="1"/>
              <c:showCatName val="0"/>
              <c:showSerName val="1"/>
              <c:showPercent val="0"/>
              <c:showBubbleSize val="0"/>
              <c:extLst>
                <c:ext xmlns:c16="http://schemas.microsoft.com/office/drawing/2014/chart" uri="{C3380CC4-5D6E-409C-BE32-E72D297353CC}">
                  <c16:uniqueId val="{0000000D-EE0A-45E3-96FB-CD451883EEC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zh-TW"/>
              </a:p>
            </c:txPr>
            <c:dLblPos val="outEnd"/>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敘述統計!$Q$54</c:f>
              <c:strCache>
                <c:ptCount val="1"/>
                <c:pt idx="0">
                  <c:v>次數</c:v>
                </c:pt>
              </c:strCache>
            </c:strRef>
          </c:cat>
          <c:val>
            <c:numRef>
              <c:f>敘述統計!$AB$54</c:f>
              <c:numCache>
                <c:formatCode>General</c:formatCode>
                <c:ptCount val="1"/>
                <c:pt idx="0">
                  <c:v>5</c:v>
                </c:pt>
              </c:numCache>
            </c:numRef>
          </c:val>
          <c:extLst>
            <c:ext xmlns:c16="http://schemas.microsoft.com/office/drawing/2014/chart" uri="{C3380CC4-5D6E-409C-BE32-E72D297353CC}">
              <c16:uniqueId val="{0000000A-EE0A-45E3-96FB-CD451883EECE}"/>
            </c:ext>
          </c:extLst>
        </c:ser>
        <c:ser>
          <c:idx val="11"/>
          <c:order val="11"/>
          <c:tx>
            <c:strRef>
              <c:f>敘述統計!$AC$53</c:f>
              <c:strCache>
                <c:ptCount val="1"/>
                <c:pt idx="0">
                  <c:v>其他</c:v>
                </c:pt>
              </c:strCache>
            </c:strRef>
          </c:tx>
          <c:spPr>
            <a:solidFill>
              <a:schemeClr val="accent6">
                <a:lumMod val="60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lumMod val="75000"/>
                        <a:lumOff val="25000"/>
                      </a:schemeClr>
                    </a:solidFill>
                    <a:latin typeface="+mn-lt"/>
                    <a:ea typeface="+mn-ea"/>
                    <a:cs typeface="+mn-cs"/>
                  </a:defRPr>
                </a:pPr>
                <a:endParaRPr lang="zh-TW"/>
              </a:p>
            </c:txPr>
            <c:dLblPos val="outEnd"/>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敘述統計!$Q$54</c:f>
              <c:strCache>
                <c:ptCount val="1"/>
                <c:pt idx="0">
                  <c:v>次數</c:v>
                </c:pt>
              </c:strCache>
            </c:strRef>
          </c:cat>
          <c:val>
            <c:numRef>
              <c:f>敘述統計!$AC$54</c:f>
              <c:numCache>
                <c:formatCode>General</c:formatCode>
                <c:ptCount val="1"/>
                <c:pt idx="0">
                  <c:v>0</c:v>
                </c:pt>
              </c:numCache>
            </c:numRef>
          </c:val>
          <c:extLst>
            <c:ext xmlns:c16="http://schemas.microsoft.com/office/drawing/2014/chart" uri="{C3380CC4-5D6E-409C-BE32-E72D297353CC}">
              <c16:uniqueId val="{0000000B-EE0A-45E3-96FB-CD451883EECE}"/>
            </c:ext>
          </c:extLst>
        </c:ser>
        <c:dLbls>
          <c:dLblPos val="outEnd"/>
          <c:showLegendKey val="0"/>
          <c:showVal val="1"/>
          <c:showCatName val="0"/>
          <c:showSerName val="0"/>
          <c:showPercent val="0"/>
          <c:showBubbleSize val="0"/>
        </c:dLbls>
        <c:gapWidth val="182"/>
        <c:axId val="1119910928"/>
        <c:axId val="1119913008"/>
      </c:barChart>
      <c:catAx>
        <c:axId val="1119910928"/>
        <c:scaling>
          <c:orientation val="minMax"/>
        </c:scaling>
        <c:delete val="1"/>
        <c:axPos val="l"/>
        <c:numFmt formatCode="General" sourceLinked="1"/>
        <c:majorTickMark val="none"/>
        <c:minorTickMark val="none"/>
        <c:tickLblPos val="nextTo"/>
        <c:crossAx val="1119913008"/>
        <c:crosses val="autoZero"/>
        <c:auto val="1"/>
        <c:lblAlgn val="ctr"/>
        <c:lblOffset val="100"/>
        <c:noMultiLvlLbl val="0"/>
      </c:catAx>
      <c:valAx>
        <c:axId val="1119913008"/>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TW"/>
          </a:p>
        </c:txPr>
        <c:crossAx val="11199109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zh-TW"/>
        </a:p>
      </c:txPr>
    </c:legend>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2">
  <cs:axisTitle>
    <cs:lnRef idx="0"/>
    <cs:fillRef idx="0"/>
    <cs:effectRef idx="0"/>
    <cs:fontRef idx="minor">
      <a:schemeClr val="tx1">
        <a:lumMod val="65000"/>
        <a:lumOff val="35000"/>
      </a:schemeClr>
    </cs:fontRef>
    <cs:defRPr sz="900"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ltUpDiag">
        <a:fgClr>
          <a:schemeClr val="phClr"/>
        </a:fgClr>
        <a:bgClr>
          <a:schemeClr val="phClr">
            <a:lumMod val="20000"/>
            <a:lumOff val="80000"/>
          </a:schemeClr>
        </a:bgClr>
      </a:pattFill>
      <a:ln w="19050">
        <a:solidFill>
          <a:schemeClr val="lt1"/>
        </a:solidFill>
      </a:ln>
      <a:effectLst>
        <a:innerShdw blurRad="114300">
          <a:schemeClr val="phClr"/>
        </a:innerShdw>
      </a:effectLst>
    </cs:spPr>
  </cs:dataPoint>
  <cs:dataPoint3D>
    <cs:lnRef idx="0"/>
    <cs:fillRef idx="0">
      <cs:styleClr val="auto"/>
    </cs:fillRef>
    <cs:effectRef idx="0"/>
    <cs:fontRef idx="minor">
      <a:schemeClr val="dk1"/>
    </cs:fontRef>
    <cs:spPr>
      <a:pattFill prst="ltUpDiag">
        <a:fgClr>
          <a:schemeClr val="phClr"/>
        </a:fgClr>
        <a:bgClr>
          <a:schemeClr val="phClr">
            <a:lumMod val="20000"/>
            <a:lumOff val="80000"/>
          </a:schemeClr>
        </a:bgClr>
      </a:pattFill>
      <a:ln w="19050">
        <a:solidFill>
          <a:schemeClr val="lt1"/>
        </a:solidFill>
      </a:ln>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2">
  <cs:axisTitle>
    <cs:lnRef idx="0"/>
    <cs:fillRef idx="0"/>
    <cs:effectRef idx="0"/>
    <cs:fontRef idx="minor">
      <a:schemeClr val="tx1">
        <a:lumMod val="65000"/>
        <a:lumOff val="35000"/>
      </a:schemeClr>
    </cs:fontRef>
    <cs:defRPr sz="900"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ltUpDiag">
        <a:fgClr>
          <a:schemeClr val="phClr"/>
        </a:fgClr>
        <a:bgClr>
          <a:schemeClr val="phClr">
            <a:lumMod val="20000"/>
            <a:lumOff val="80000"/>
          </a:schemeClr>
        </a:bgClr>
      </a:pattFill>
      <a:ln w="19050">
        <a:solidFill>
          <a:schemeClr val="lt1"/>
        </a:solidFill>
      </a:ln>
      <a:effectLst>
        <a:innerShdw blurRad="114300">
          <a:schemeClr val="phClr"/>
        </a:innerShdw>
      </a:effectLst>
    </cs:spPr>
  </cs:dataPoint>
  <cs:dataPoint3D>
    <cs:lnRef idx="0"/>
    <cs:fillRef idx="0">
      <cs:styleClr val="auto"/>
    </cs:fillRef>
    <cs:effectRef idx="0"/>
    <cs:fontRef idx="minor">
      <a:schemeClr val="dk1"/>
    </cs:fontRef>
    <cs:spPr>
      <a:pattFill prst="ltUpDiag">
        <a:fgClr>
          <a:schemeClr val="phClr"/>
        </a:fgClr>
        <a:bgClr>
          <a:schemeClr val="phClr">
            <a:lumMod val="20000"/>
            <a:lumOff val="80000"/>
          </a:schemeClr>
        </a:bgClr>
      </a:pattFill>
      <a:ln w="19050">
        <a:solidFill>
          <a:schemeClr val="lt1"/>
        </a:solidFill>
      </a:ln>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52">
  <cs:axisTitle>
    <cs:lnRef idx="0"/>
    <cs:fillRef idx="0"/>
    <cs:effectRef idx="0"/>
    <cs:fontRef idx="minor">
      <a:schemeClr val="tx1">
        <a:lumMod val="65000"/>
        <a:lumOff val="35000"/>
      </a:schemeClr>
    </cs:fontRef>
    <cs:defRPr sz="900"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ltUpDiag">
        <a:fgClr>
          <a:schemeClr val="phClr"/>
        </a:fgClr>
        <a:bgClr>
          <a:schemeClr val="phClr">
            <a:lumMod val="20000"/>
            <a:lumOff val="80000"/>
          </a:schemeClr>
        </a:bgClr>
      </a:pattFill>
      <a:ln w="19050">
        <a:solidFill>
          <a:schemeClr val="lt1"/>
        </a:solidFill>
      </a:ln>
      <a:effectLst>
        <a:innerShdw blurRad="114300">
          <a:schemeClr val="phClr"/>
        </a:innerShdw>
      </a:effectLst>
    </cs:spPr>
  </cs:dataPoint>
  <cs:dataPoint3D>
    <cs:lnRef idx="0"/>
    <cs:fillRef idx="0">
      <cs:styleClr val="auto"/>
    </cs:fillRef>
    <cs:effectRef idx="0"/>
    <cs:fontRef idx="minor">
      <a:schemeClr val="dk1"/>
    </cs:fontRef>
    <cs:spPr>
      <a:pattFill prst="ltUpDiag">
        <a:fgClr>
          <a:schemeClr val="phClr"/>
        </a:fgClr>
        <a:bgClr>
          <a:schemeClr val="phClr">
            <a:lumMod val="20000"/>
            <a:lumOff val="80000"/>
          </a:schemeClr>
        </a:bgClr>
      </a:pattFill>
      <a:ln w="19050">
        <a:solidFill>
          <a:schemeClr val="lt1"/>
        </a:solidFill>
      </a:ln>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52">
  <cs:axisTitle>
    <cs:lnRef idx="0"/>
    <cs:fillRef idx="0"/>
    <cs:effectRef idx="0"/>
    <cs:fontRef idx="minor">
      <a:schemeClr val="tx1">
        <a:lumMod val="65000"/>
        <a:lumOff val="35000"/>
      </a:schemeClr>
    </cs:fontRef>
    <cs:defRPr sz="900" b="1" kern="1200"/>
  </cs:axisTitle>
  <cs:categoryAxis>
    <cs:lnRef idx="0"/>
    <cs:fillRef idx="0"/>
    <cs:effectRef idx="0"/>
    <cs:fontRef idx="minor">
      <a:schemeClr val="tx1">
        <a:lumMod val="65000"/>
        <a:lumOff val="35000"/>
      </a:schemeClr>
    </cs:fontRef>
    <cs:spPr>
      <a:ln w="19050"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ltUpDiag">
        <a:fgClr>
          <a:schemeClr val="phClr"/>
        </a:fgClr>
        <a:bgClr>
          <a:schemeClr val="phClr">
            <a:lumMod val="20000"/>
            <a:lumOff val="80000"/>
          </a:schemeClr>
        </a:bgClr>
      </a:pattFill>
      <a:ln w="19050">
        <a:solidFill>
          <a:schemeClr val="lt1"/>
        </a:solidFill>
      </a:ln>
      <a:effectLst>
        <a:innerShdw blurRad="114300">
          <a:schemeClr val="phClr"/>
        </a:innerShdw>
      </a:effectLst>
    </cs:spPr>
  </cs:dataPoint>
  <cs:dataPoint3D>
    <cs:lnRef idx="0"/>
    <cs:fillRef idx="0">
      <cs:styleClr val="auto"/>
    </cs:fillRef>
    <cs:effectRef idx="0"/>
    <cs:fontRef idx="minor">
      <a:schemeClr val="dk1"/>
    </cs:fontRef>
    <cs:spPr>
      <a:pattFill prst="ltUpDiag">
        <a:fgClr>
          <a:schemeClr val="phClr"/>
        </a:fgClr>
        <a:bgClr>
          <a:schemeClr val="phClr">
            <a:lumMod val="20000"/>
            <a:lumOff val="80000"/>
          </a:schemeClr>
        </a:bgClr>
      </a:pattFill>
      <a:ln w="19050">
        <a:solidFill>
          <a:schemeClr val="lt1"/>
        </a:solidFill>
      </a:ln>
      <a:effectLst>
        <a:innerShdw blurRad="114300">
          <a:schemeClr val="phClr"/>
        </a:innerShdw>
      </a:effectLst>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18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6_4">
  <dgm:title val=""/>
  <dgm:desc val=""/>
  <dgm:catLst>
    <dgm:cat type="accent6" pri="11400"/>
  </dgm:catLst>
  <dgm:styleLbl name="node0">
    <dgm:fillClrLst meth="cycle">
      <a:schemeClr val="accent6">
        <a:shade val="60000"/>
      </a:schemeClr>
    </dgm:fillClrLst>
    <dgm:linClrLst meth="repeat">
      <a:schemeClr val="lt1"/>
    </dgm:linClrLst>
    <dgm:effectClrLst/>
    <dgm:txLinClrLst/>
    <dgm:txFillClrLst/>
    <dgm:txEffectClrLst/>
  </dgm:styleLbl>
  <dgm:styleLbl name="alignNode1">
    <dgm:fillClrLst meth="cycle">
      <a:schemeClr val="accent6">
        <a:shade val="50000"/>
      </a:schemeClr>
      <a:schemeClr val="accent6">
        <a:tint val="55000"/>
      </a:schemeClr>
    </dgm:fillClrLst>
    <dgm:linClrLst meth="cycle">
      <a:schemeClr val="accent6">
        <a:shade val="50000"/>
      </a:schemeClr>
      <a:schemeClr val="accent6">
        <a:tint val="55000"/>
      </a:schemeClr>
    </dgm:linClrLst>
    <dgm:effectClrLst/>
    <dgm:txLinClrLst/>
    <dgm:txFillClrLst/>
    <dgm:txEffectClrLst/>
  </dgm:styleLbl>
  <dgm:styleLbl name="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lnNode1">
    <dgm:fillClrLst meth="cycle">
      <a:schemeClr val="accent6">
        <a:shade val="50000"/>
      </a:schemeClr>
      <a:schemeClr val="accent6">
        <a:tint val="55000"/>
      </a:schemeClr>
    </dgm:fillClrLst>
    <dgm:linClrLst meth="repeat">
      <a:schemeClr val="lt1"/>
    </dgm:linClrLst>
    <dgm:effectClrLst/>
    <dgm:txLinClrLst/>
    <dgm:txFillClrLst/>
    <dgm:txEffectClrLst/>
  </dgm:styleLbl>
  <dgm:styleLbl name="vennNode1">
    <dgm:fillClrLst meth="cycle">
      <a:schemeClr val="accent6">
        <a:shade val="80000"/>
        <a:alpha val="50000"/>
      </a:schemeClr>
      <a:schemeClr val="accent6">
        <a:tint val="50000"/>
        <a:alpha val="50000"/>
      </a:schemeClr>
    </dgm:fillClrLst>
    <dgm:linClrLst meth="repeat">
      <a:schemeClr val="lt1"/>
    </dgm:linClrLst>
    <dgm:effectClrLst/>
    <dgm:txLinClrLst/>
    <dgm:txFillClrLst/>
    <dgm:txEffectClrLst/>
  </dgm:styleLbl>
  <dgm:styleLbl name="node2">
    <dgm:fillClrLst>
      <a:schemeClr val="accent6">
        <a:shade val="80000"/>
      </a:schemeClr>
    </dgm:fillClrLst>
    <dgm:linClrLst meth="repeat">
      <a:schemeClr val="lt1"/>
    </dgm:linClrLst>
    <dgm:effectClrLst/>
    <dgm:txLinClrLst/>
    <dgm:txFillClrLst/>
    <dgm:txEffectClrLst/>
  </dgm:styleLbl>
  <dgm:styleLbl name="node3">
    <dgm:fillClrLst>
      <a:schemeClr val="accent6">
        <a:tint val="99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f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bgSibTrans2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dgm:txEffectClrLst/>
  </dgm:styleLbl>
  <dgm:styleLbl name="sibTrans1D1">
    <dgm:fillClrLst meth="cycle">
      <a:schemeClr val="accent6">
        <a:shade val="90000"/>
      </a:schemeClr>
      <a:schemeClr val="accent6">
        <a:tint val="50000"/>
      </a:schemeClr>
    </dgm:fillClrLst>
    <dgm:linClrLst meth="cycle">
      <a:schemeClr val="accent6">
        <a:shade val="90000"/>
      </a:schemeClr>
      <a:schemeClr val="accent6">
        <a:tint val="5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0000"/>
      </a:schemeClr>
    </dgm:fillClrLst>
    <dgm:linClrLst meth="repeat">
      <a:schemeClr val="lt1"/>
    </dgm:linClrLst>
    <dgm:effectClrLst/>
    <dgm:txLinClrLst/>
    <dgm:txFillClrLst/>
    <dgm:txEffectClrLst/>
  </dgm:styleLbl>
  <dgm:styleLbl name="asst3">
    <dgm:fillClrLst>
      <a:schemeClr val="accent6">
        <a:tint val="70000"/>
      </a:schemeClr>
    </dgm:fillClrLst>
    <dgm:linClrLst meth="repeat">
      <a:schemeClr val="lt1"/>
    </dgm:linClrLst>
    <dgm:effectClrLst/>
    <dgm:txLinClrLst/>
    <dgm:txFillClrLst/>
    <dgm:txEffectClrLst/>
  </dgm:styleLbl>
  <dgm:styleLbl name="asst4">
    <dgm:fillClrLst>
      <a:schemeClr val="accent6">
        <a:tint val="5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shade val="80000"/>
      </a:schemeClr>
    </dgm:linClrLst>
    <dgm:effectClrLst/>
    <dgm:txLinClrLst/>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dk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a:tint val="90000"/>
      </a:schemeClr>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6">
        <a:shade val="50000"/>
      </a:schemeClr>
      <a:schemeClr val="accent6">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alignAccFollowNode1">
    <dgm:fillClrLst meth="repeat">
      <a:schemeClr val="accent6">
        <a:alpha val="90000"/>
        <a:tint val="55000"/>
      </a:schemeClr>
    </dgm:fillClrLst>
    <dgm:linClrLst meth="repeat">
      <a:schemeClr val="accent6">
        <a:alpha val="90000"/>
        <a:tint val="55000"/>
      </a:schemeClr>
    </dgm:linClrLst>
    <dgm:effectClrLst/>
    <dgm:txLinClrLst/>
    <dgm:txFillClrLst meth="repeat">
      <a:schemeClr val="dk1"/>
    </dgm:txFillClrLst>
    <dgm:txEffectClrLst/>
  </dgm:styleLbl>
  <dgm:styleLbl name="bgAccFollowNode1">
    <dgm:fillClrLst meth="repeat">
      <a:schemeClr val="accent6">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50000"/>
      </a:schemeClr>
    </dgm:linClrLst>
    <dgm:effectClrLst/>
    <dgm:txLinClrLst/>
    <dgm:txFillClrLst meth="repeat">
      <a:schemeClr val="dk1"/>
    </dgm:txFillClrLst>
    <dgm:txEffectClrLst/>
  </dgm:styleLbl>
  <dgm:styleLbl name="bgShp">
    <dgm:fillClrLst meth="repeat">
      <a:schemeClr val="accent6">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55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545E1A-CFFF-487F-A137-59C0BE9F6EFC}" type="doc">
      <dgm:prSet loTypeId="urn:microsoft.com/office/officeart/2018/5/layout/CenteredIconLabelDescriptionList" loCatId="icon" qsTypeId="urn:microsoft.com/office/officeart/2005/8/quickstyle/simple1" qsCatId="simple" csTypeId="urn:microsoft.com/office/officeart/2005/8/colors/accent2_2" csCatId="accent2" phldr="1"/>
      <dgm:spPr/>
      <dgm:t>
        <a:bodyPr/>
        <a:lstStyle/>
        <a:p>
          <a:endParaRPr lang="en-US"/>
        </a:p>
      </dgm:t>
    </dgm:pt>
    <dgm:pt modelId="{1B1530D4-DB9B-4774-914F-D0401C9C6836}">
      <dgm:prSet/>
      <dgm:spPr/>
      <dgm:t>
        <a:bodyPr/>
        <a:lstStyle/>
        <a:p>
          <a:pPr>
            <a:defRPr b="1"/>
          </a:pPr>
          <a:r>
            <a:rPr lang="zh-TW" b="1"/>
            <a:t>研究動機</a:t>
          </a:r>
        </a:p>
      </dgm:t>
    </dgm:pt>
    <dgm:pt modelId="{B7E0BF2B-B404-4975-96F1-06CE8A587BAA}" type="parTrans" cxnId="{573A24B9-E23B-4DA3-8614-EAF1EAAB867B}">
      <dgm:prSet/>
      <dgm:spPr/>
      <dgm:t>
        <a:bodyPr/>
        <a:lstStyle/>
        <a:p>
          <a:endParaRPr lang="en-US"/>
        </a:p>
      </dgm:t>
    </dgm:pt>
    <dgm:pt modelId="{499FF493-A0CB-487B-A5C8-C390039EEA8A}" type="sibTrans" cxnId="{573A24B9-E23B-4DA3-8614-EAF1EAAB867B}">
      <dgm:prSet/>
      <dgm:spPr/>
      <dgm:t>
        <a:bodyPr/>
        <a:lstStyle/>
        <a:p>
          <a:endParaRPr lang="en-US"/>
        </a:p>
      </dgm:t>
    </dgm:pt>
    <dgm:pt modelId="{F2C5408C-986E-4938-BD8C-167925F37E44}">
      <dgm:prSet/>
      <dgm:spPr/>
      <dgm:t>
        <a:bodyPr/>
        <a:lstStyle/>
        <a:p>
          <a:r>
            <a:rPr lang="zh-TW"/>
            <a:t>近年來網路使用者與日俱增，而網路的普及也使得現代人消費型態發生變化，由實體購物轉變為網路購物，使得網路平台購物已成為現今社會主流消費方式之一。</a:t>
          </a:r>
          <a:endParaRPr lang="en-US"/>
        </a:p>
      </dgm:t>
    </dgm:pt>
    <dgm:pt modelId="{D83CFCB9-1820-4D65-A6C2-EB81B18A13A5}" type="parTrans" cxnId="{8A4C2C75-4D07-45AC-8F8B-BC314C15BB57}">
      <dgm:prSet/>
      <dgm:spPr/>
      <dgm:t>
        <a:bodyPr/>
        <a:lstStyle/>
        <a:p>
          <a:endParaRPr lang="en-US"/>
        </a:p>
      </dgm:t>
    </dgm:pt>
    <dgm:pt modelId="{EA987E33-E057-4FD7-96DC-2880AEC59620}" type="sibTrans" cxnId="{8A4C2C75-4D07-45AC-8F8B-BC314C15BB57}">
      <dgm:prSet/>
      <dgm:spPr/>
      <dgm:t>
        <a:bodyPr/>
        <a:lstStyle/>
        <a:p>
          <a:endParaRPr lang="en-US"/>
        </a:p>
      </dgm:t>
    </dgm:pt>
    <dgm:pt modelId="{30EFA1C6-19D2-400C-9D9B-2ED1FC966F33}">
      <dgm:prSet/>
      <dgm:spPr/>
      <dgm:t>
        <a:bodyPr/>
        <a:lstStyle/>
        <a:p>
          <a:pPr>
            <a:defRPr b="1"/>
          </a:pPr>
          <a:r>
            <a:rPr lang="zh-TW" b="1"/>
            <a:t>研究目的</a:t>
          </a:r>
          <a:endParaRPr lang="en-US"/>
        </a:p>
      </dgm:t>
    </dgm:pt>
    <dgm:pt modelId="{C31AD2DF-341F-4A59-9EB8-9F8E26C4FEF5}" type="parTrans" cxnId="{EA443427-A927-405A-A1C2-D2A9D6576FD1}">
      <dgm:prSet/>
      <dgm:spPr/>
      <dgm:t>
        <a:bodyPr/>
        <a:lstStyle/>
        <a:p>
          <a:endParaRPr lang="en-US"/>
        </a:p>
      </dgm:t>
    </dgm:pt>
    <dgm:pt modelId="{41BAAFA4-35B0-4ED9-ACD8-022C4928C7AB}" type="sibTrans" cxnId="{EA443427-A927-405A-A1C2-D2A9D6576FD1}">
      <dgm:prSet/>
      <dgm:spPr/>
      <dgm:t>
        <a:bodyPr/>
        <a:lstStyle/>
        <a:p>
          <a:endParaRPr lang="en-US"/>
        </a:p>
      </dgm:t>
    </dgm:pt>
    <dgm:pt modelId="{00D836BD-EC2E-4C12-B3F3-9EFEE3CB5404}">
      <dgm:prSet/>
      <dgm:spPr/>
      <dgm:t>
        <a:bodyPr/>
        <a:lstStyle/>
        <a:p>
          <a:r>
            <a:rPr lang="zh-TW"/>
            <a:t>由於網路購物的盛行，網路平台購物模式具有極大的商機，因此想從中找出潛在消費顧客，針對此類顧客制定行銷策略。</a:t>
          </a:r>
          <a:endParaRPr lang="en-US"/>
        </a:p>
      </dgm:t>
    </dgm:pt>
    <dgm:pt modelId="{04AE72A3-FC94-4236-902E-FD2C49F4A965}" type="parTrans" cxnId="{CD688163-4440-4ED5-B60F-7679F8F3E880}">
      <dgm:prSet/>
      <dgm:spPr/>
      <dgm:t>
        <a:bodyPr/>
        <a:lstStyle/>
        <a:p>
          <a:endParaRPr lang="en-US"/>
        </a:p>
      </dgm:t>
    </dgm:pt>
    <dgm:pt modelId="{E2C6E6D4-D00D-41D7-8924-7EE8DFB0E241}" type="sibTrans" cxnId="{CD688163-4440-4ED5-B60F-7679F8F3E880}">
      <dgm:prSet/>
      <dgm:spPr/>
      <dgm:t>
        <a:bodyPr/>
        <a:lstStyle/>
        <a:p>
          <a:endParaRPr lang="en-US"/>
        </a:p>
      </dgm:t>
    </dgm:pt>
    <dgm:pt modelId="{5D010470-4E56-4A38-BF6F-98204A7BD2BA}" type="pres">
      <dgm:prSet presAssocID="{FF545E1A-CFFF-487F-A137-59C0BE9F6EFC}" presName="root" presStyleCnt="0">
        <dgm:presLayoutVars>
          <dgm:dir/>
          <dgm:resizeHandles val="exact"/>
        </dgm:presLayoutVars>
      </dgm:prSet>
      <dgm:spPr/>
      <dgm:t>
        <a:bodyPr/>
        <a:lstStyle/>
        <a:p>
          <a:endParaRPr lang="zh-TW" altLang="en-US"/>
        </a:p>
      </dgm:t>
    </dgm:pt>
    <dgm:pt modelId="{EFF9FBAD-A555-4809-A398-E2016022316F}" type="pres">
      <dgm:prSet presAssocID="{1B1530D4-DB9B-4774-914F-D0401C9C6836}" presName="compNode" presStyleCnt="0"/>
      <dgm:spPr/>
    </dgm:pt>
    <dgm:pt modelId="{C06A0A46-A3D3-40CD-AECF-CC717ED88911}" type="pres">
      <dgm:prSet presAssocID="{1B1530D4-DB9B-4774-914F-D0401C9C6836}"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汽車"/>
        </a:ext>
      </dgm:extLst>
    </dgm:pt>
    <dgm:pt modelId="{6E18D8E5-5D20-49EA-9CEC-0945E477CC05}" type="pres">
      <dgm:prSet presAssocID="{1B1530D4-DB9B-4774-914F-D0401C9C6836}" presName="iconSpace" presStyleCnt="0"/>
      <dgm:spPr/>
    </dgm:pt>
    <dgm:pt modelId="{A8C083A9-50F2-4F88-AA40-654DA2EFAF0C}" type="pres">
      <dgm:prSet presAssocID="{1B1530D4-DB9B-4774-914F-D0401C9C6836}" presName="parTx" presStyleLbl="revTx" presStyleIdx="0" presStyleCnt="4">
        <dgm:presLayoutVars>
          <dgm:chMax val="0"/>
          <dgm:chPref val="0"/>
        </dgm:presLayoutVars>
      </dgm:prSet>
      <dgm:spPr/>
      <dgm:t>
        <a:bodyPr/>
        <a:lstStyle/>
        <a:p>
          <a:endParaRPr lang="zh-TW" altLang="en-US"/>
        </a:p>
      </dgm:t>
    </dgm:pt>
    <dgm:pt modelId="{C13DC6F9-2B69-42F5-96A7-418B2B9C16B4}" type="pres">
      <dgm:prSet presAssocID="{1B1530D4-DB9B-4774-914F-D0401C9C6836}" presName="txSpace" presStyleCnt="0"/>
      <dgm:spPr/>
    </dgm:pt>
    <dgm:pt modelId="{428F7393-631E-43D3-87F6-3280AE97F68E}" type="pres">
      <dgm:prSet presAssocID="{1B1530D4-DB9B-4774-914F-D0401C9C6836}" presName="desTx" presStyleLbl="revTx" presStyleIdx="1" presStyleCnt="4">
        <dgm:presLayoutVars/>
      </dgm:prSet>
      <dgm:spPr/>
      <dgm:t>
        <a:bodyPr/>
        <a:lstStyle/>
        <a:p>
          <a:endParaRPr lang="zh-TW" altLang="en-US"/>
        </a:p>
      </dgm:t>
    </dgm:pt>
    <dgm:pt modelId="{6AFD2F10-8E75-43D5-A44E-9D28ABF1BB84}" type="pres">
      <dgm:prSet presAssocID="{499FF493-A0CB-487B-A5C8-C390039EEA8A}" presName="sibTrans" presStyleCnt="0"/>
      <dgm:spPr/>
    </dgm:pt>
    <dgm:pt modelId="{DFDD0F6C-F040-4A3D-9F3A-9E0DC0A17F2F}" type="pres">
      <dgm:prSet presAssocID="{30EFA1C6-19D2-400C-9D9B-2ED1FC966F33}" presName="compNode" presStyleCnt="0"/>
      <dgm:spPr/>
    </dgm:pt>
    <dgm:pt modelId="{B8B58967-60E3-406E-A895-5938D5A3EA04}" type="pres">
      <dgm:prSet presAssocID="{30EFA1C6-19D2-400C-9D9B-2ED1FC966F33}"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網路"/>
        </a:ext>
      </dgm:extLst>
    </dgm:pt>
    <dgm:pt modelId="{BF450D5E-F029-40E4-9D61-D57A0670EC69}" type="pres">
      <dgm:prSet presAssocID="{30EFA1C6-19D2-400C-9D9B-2ED1FC966F33}" presName="iconSpace" presStyleCnt="0"/>
      <dgm:spPr/>
    </dgm:pt>
    <dgm:pt modelId="{AE94C6CD-C432-44D2-A297-34D5AFB3BE5C}" type="pres">
      <dgm:prSet presAssocID="{30EFA1C6-19D2-400C-9D9B-2ED1FC966F33}" presName="parTx" presStyleLbl="revTx" presStyleIdx="2" presStyleCnt="4">
        <dgm:presLayoutVars>
          <dgm:chMax val="0"/>
          <dgm:chPref val="0"/>
        </dgm:presLayoutVars>
      </dgm:prSet>
      <dgm:spPr/>
      <dgm:t>
        <a:bodyPr/>
        <a:lstStyle/>
        <a:p>
          <a:endParaRPr lang="zh-TW" altLang="en-US"/>
        </a:p>
      </dgm:t>
    </dgm:pt>
    <dgm:pt modelId="{78259D97-2CDF-4E1B-B50D-6D010309AE1C}" type="pres">
      <dgm:prSet presAssocID="{30EFA1C6-19D2-400C-9D9B-2ED1FC966F33}" presName="txSpace" presStyleCnt="0"/>
      <dgm:spPr/>
    </dgm:pt>
    <dgm:pt modelId="{C2CB8B41-8A61-445F-8E7E-137B7080C23C}" type="pres">
      <dgm:prSet presAssocID="{30EFA1C6-19D2-400C-9D9B-2ED1FC966F33}" presName="desTx" presStyleLbl="revTx" presStyleIdx="3" presStyleCnt="4">
        <dgm:presLayoutVars/>
      </dgm:prSet>
      <dgm:spPr/>
      <dgm:t>
        <a:bodyPr/>
        <a:lstStyle/>
        <a:p>
          <a:endParaRPr lang="zh-TW" altLang="en-US"/>
        </a:p>
      </dgm:t>
    </dgm:pt>
  </dgm:ptLst>
  <dgm:cxnLst>
    <dgm:cxn modelId="{8A4C2C75-4D07-45AC-8F8B-BC314C15BB57}" srcId="{1B1530D4-DB9B-4774-914F-D0401C9C6836}" destId="{F2C5408C-986E-4938-BD8C-167925F37E44}" srcOrd="0" destOrd="0" parTransId="{D83CFCB9-1820-4D65-A6C2-EB81B18A13A5}" sibTransId="{EA987E33-E057-4FD7-96DC-2880AEC59620}"/>
    <dgm:cxn modelId="{DE011C44-8636-4A96-B071-4E771DC06982}" type="presOf" srcId="{1B1530D4-DB9B-4774-914F-D0401C9C6836}" destId="{A8C083A9-50F2-4F88-AA40-654DA2EFAF0C}" srcOrd="0" destOrd="0" presId="urn:microsoft.com/office/officeart/2018/5/layout/CenteredIconLabelDescriptionList"/>
    <dgm:cxn modelId="{EA443427-A927-405A-A1C2-D2A9D6576FD1}" srcId="{FF545E1A-CFFF-487F-A137-59C0BE9F6EFC}" destId="{30EFA1C6-19D2-400C-9D9B-2ED1FC966F33}" srcOrd="1" destOrd="0" parTransId="{C31AD2DF-341F-4A59-9EB8-9F8E26C4FEF5}" sibTransId="{41BAAFA4-35B0-4ED9-ACD8-022C4928C7AB}"/>
    <dgm:cxn modelId="{6251512B-3CB4-4415-833A-83ACE66D1945}" type="presOf" srcId="{00D836BD-EC2E-4C12-B3F3-9EFEE3CB5404}" destId="{C2CB8B41-8A61-445F-8E7E-137B7080C23C}" srcOrd="0" destOrd="0" presId="urn:microsoft.com/office/officeart/2018/5/layout/CenteredIconLabelDescriptionList"/>
    <dgm:cxn modelId="{0785EC6B-0681-4EDC-A6AF-166723290540}" type="presOf" srcId="{FF545E1A-CFFF-487F-A137-59C0BE9F6EFC}" destId="{5D010470-4E56-4A38-BF6F-98204A7BD2BA}" srcOrd="0" destOrd="0" presId="urn:microsoft.com/office/officeart/2018/5/layout/CenteredIconLabelDescriptionList"/>
    <dgm:cxn modelId="{31C192F1-4177-46FD-964F-C59785A6065D}" type="presOf" srcId="{30EFA1C6-19D2-400C-9D9B-2ED1FC966F33}" destId="{AE94C6CD-C432-44D2-A297-34D5AFB3BE5C}" srcOrd="0" destOrd="0" presId="urn:microsoft.com/office/officeart/2018/5/layout/CenteredIconLabelDescriptionList"/>
    <dgm:cxn modelId="{573A24B9-E23B-4DA3-8614-EAF1EAAB867B}" srcId="{FF545E1A-CFFF-487F-A137-59C0BE9F6EFC}" destId="{1B1530D4-DB9B-4774-914F-D0401C9C6836}" srcOrd="0" destOrd="0" parTransId="{B7E0BF2B-B404-4975-96F1-06CE8A587BAA}" sibTransId="{499FF493-A0CB-487B-A5C8-C390039EEA8A}"/>
    <dgm:cxn modelId="{81AA8865-B73E-4B5E-A838-61A32D087079}" type="presOf" srcId="{F2C5408C-986E-4938-BD8C-167925F37E44}" destId="{428F7393-631E-43D3-87F6-3280AE97F68E}" srcOrd="0" destOrd="0" presId="urn:microsoft.com/office/officeart/2018/5/layout/CenteredIconLabelDescriptionList"/>
    <dgm:cxn modelId="{CD688163-4440-4ED5-B60F-7679F8F3E880}" srcId="{30EFA1C6-19D2-400C-9D9B-2ED1FC966F33}" destId="{00D836BD-EC2E-4C12-B3F3-9EFEE3CB5404}" srcOrd="0" destOrd="0" parTransId="{04AE72A3-FC94-4236-902E-FD2C49F4A965}" sibTransId="{E2C6E6D4-D00D-41D7-8924-7EE8DFB0E241}"/>
    <dgm:cxn modelId="{2F37FF5D-0B20-472A-9DCA-EED41B2FE7D1}" type="presParOf" srcId="{5D010470-4E56-4A38-BF6F-98204A7BD2BA}" destId="{EFF9FBAD-A555-4809-A398-E2016022316F}" srcOrd="0" destOrd="0" presId="urn:microsoft.com/office/officeart/2018/5/layout/CenteredIconLabelDescriptionList"/>
    <dgm:cxn modelId="{1A864631-9CD3-4391-A299-D36B3B847E1F}" type="presParOf" srcId="{EFF9FBAD-A555-4809-A398-E2016022316F}" destId="{C06A0A46-A3D3-40CD-AECF-CC717ED88911}" srcOrd="0" destOrd="0" presId="urn:microsoft.com/office/officeart/2018/5/layout/CenteredIconLabelDescriptionList"/>
    <dgm:cxn modelId="{A9BDFBFA-70FC-4C91-8470-95A911C0EB32}" type="presParOf" srcId="{EFF9FBAD-A555-4809-A398-E2016022316F}" destId="{6E18D8E5-5D20-49EA-9CEC-0945E477CC05}" srcOrd="1" destOrd="0" presId="urn:microsoft.com/office/officeart/2018/5/layout/CenteredIconLabelDescriptionList"/>
    <dgm:cxn modelId="{0C5C07B8-24CB-4638-BDED-25F39B6CC5B8}" type="presParOf" srcId="{EFF9FBAD-A555-4809-A398-E2016022316F}" destId="{A8C083A9-50F2-4F88-AA40-654DA2EFAF0C}" srcOrd="2" destOrd="0" presId="urn:microsoft.com/office/officeart/2018/5/layout/CenteredIconLabelDescriptionList"/>
    <dgm:cxn modelId="{F77C0026-1023-4D06-A8A2-215D5268E56D}" type="presParOf" srcId="{EFF9FBAD-A555-4809-A398-E2016022316F}" destId="{C13DC6F9-2B69-42F5-96A7-418B2B9C16B4}" srcOrd="3" destOrd="0" presId="urn:microsoft.com/office/officeart/2018/5/layout/CenteredIconLabelDescriptionList"/>
    <dgm:cxn modelId="{9F436860-6E80-4884-ACBA-C69C27DF8E17}" type="presParOf" srcId="{EFF9FBAD-A555-4809-A398-E2016022316F}" destId="{428F7393-631E-43D3-87F6-3280AE97F68E}" srcOrd="4" destOrd="0" presId="urn:microsoft.com/office/officeart/2018/5/layout/CenteredIconLabelDescriptionList"/>
    <dgm:cxn modelId="{393DAD85-D3D7-4FF6-9F3B-3659BAAD9E83}" type="presParOf" srcId="{5D010470-4E56-4A38-BF6F-98204A7BD2BA}" destId="{6AFD2F10-8E75-43D5-A44E-9D28ABF1BB84}" srcOrd="1" destOrd="0" presId="urn:microsoft.com/office/officeart/2018/5/layout/CenteredIconLabelDescriptionList"/>
    <dgm:cxn modelId="{0ACF5F82-A07F-4195-B6E3-59DFEF9DF9BB}" type="presParOf" srcId="{5D010470-4E56-4A38-BF6F-98204A7BD2BA}" destId="{DFDD0F6C-F040-4A3D-9F3A-9E0DC0A17F2F}" srcOrd="2" destOrd="0" presId="urn:microsoft.com/office/officeart/2018/5/layout/CenteredIconLabelDescriptionList"/>
    <dgm:cxn modelId="{5450F005-12C9-4536-A174-8FC1E79B28CB}" type="presParOf" srcId="{DFDD0F6C-F040-4A3D-9F3A-9E0DC0A17F2F}" destId="{B8B58967-60E3-406E-A895-5938D5A3EA04}" srcOrd="0" destOrd="0" presId="urn:microsoft.com/office/officeart/2018/5/layout/CenteredIconLabelDescriptionList"/>
    <dgm:cxn modelId="{5DEDC661-E767-4891-A45B-8AA37FD1EB43}" type="presParOf" srcId="{DFDD0F6C-F040-4A3D-9F3A-9E0DC0A17F2F}" destId="{BF450D5E-F029-40E4-9D61-D57A0670EC69}" srcOrd="1" destOrd="0" presId="urn:microsoft.com/office/officeart/2018/5/layout/CenteredIconLabelDescriptionList"/>
    <dgm:cxn modelId="{ACBDD5B9-CCAC-4ABF-B175-C3FFE47B820E}" type="presParOf" srcId="{DFDD0F6C-F040-4A3D-9F3A-9E0DC0A17F2F}" destId="{AE94C6CD-C432-44D2-A297-34D5AFB3BE5C}" srcOrd="2" destOrd="0" presId="urn:microsoft.com/office/officeart/2018/5/layout/CenteredIconLabelDescriptionList"/>
    <dgm:cxn modelId="{E1BB5D75-B4F0-4194-96D7-C1EBE44BBFF3}" type="presParOf" srcId="{DFDD0F6C-F040-4A3D-9F3A-9E0DC0A17F2F}" destId="{78259D97-2CDF-4E1B-B50D-6D010309AE1C}" srcOrd="3" destOrd="0" presId="urn:microsoft.com/office/officeart/2018/5/layout/CenteredIconLabelDescriptionList"/>
    <dgm:cxn modelId="{B78A6756-C860-42E5-95AA-47E3434AF21D}" type="presParOf" srcId="{DFDD0F6C-F040-4A3D-9F3A-9E0DC0A17F2F}" destId="{C2CB8B41-8A61-445F-8E7E-137B7080C23C}"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02DC8CB-A748-4339-82AA-9EC112E81A71}" type="doc">
      <dgm:prSet loTypeId="urn:microsoft.com/office/officeart/2005/8/layout/default" loCatId="list" qsTypeId="urn:microsoft.com/office/officeart/2005/8/quickstyle/simple1" qsCatId="simple" csTypeId="urn:microsoft.com/office/officeart/2005/8/colors/accent1_2" csCatId="accent1"/>
      <dgm:spPr/>
      <dgm:t>
        <a:bodyPr/>
        <a:lstStyle/>
        <a:p>
          <a:endParaRPr lang="en-US"/>
        </a:p>
      </dgm:t>
    </dgm:pt>
    <dgm:pt modelId="{504C366B-21ED-4BD3-834E-4D5D1CD0B5E6}">
      <dgm:prSet/>
      <dgm:spPr/>
      <dgm:t>
        <a:bodyPr/>
        <a:lstStyle/>
        <a:p>
          <a:r>
            <a:rPr lang="zh-TW">
              <a:sym typeface="Wingdings" panose="05000000000000000000" pitchFamily="2" charset="2"/>
            </a:rPr>
            <a:t></a:t>
          </a:r>
          <a:r>
            <a:rPr lang="zh-TW"/>
            <a:t> 因素分析</a:t>
          </a:r>
          <a:endParaRPr lang="en-US"/>
        </a:p>
      </dgm:t>
    </dgm:pt>
    <dgm:pt modelId="{7C6DB8BE-0A55-449D-A9B3-B780A94EC842}" type="parTrans" cxnId="{E1C5D557-13CF-4CD5-9423-9CBD2CF9D472}">
      <dgm:prSet/>
      <dgm:spPr/>
      <dgm:t>
        <a:bodyPr/>
        <a:lstStyle/>
        <a:p>
          <a:endParaRPr lang="en-US"/>
        </a:p>
      </dgm:t>
    </dgm:pt>
    <dgm:pt modelId="{7BB6EAD8-7F6A-41F3-9FCC-2F9E031497AC}" type="sibTrans" cxnId="{E1C5D557-13CF-4CD5-9423-9CBD2CF9D472}">
      <dgm:prSet/>
      <dgm:spPr/>
      <dgm:t>
        <a:bodyPr/>
        <a:lstStyle/>
        <a:p>
          <a:endParaRPr lang="en-US"/>
        </a:p>
      </dgm:t>
    </dgm:pt>
    <dgm:pt modelId="{65EE21BD-E2AC-4D2A-A0A9-9822A9E01E91}">
      <dgm:prSet/>
      <dgm:spPr/>
      <dgm:t>
        <a:bodyPr/>
        <a:lstStyle/>
        <a:p>
          <a:r>
            <a:rPr lang="zh-TW">
              <a:sym typeface="Wingdings" panose="05000000000000000000" pitchFamily="2" charset="2"/>
            </a:rPr>
            <a:t></a:t>
          </a:r>
          <a:r>
            <a:rPr lang="zh-TW"/>
            <a:t> 集群分析</a:t>
          </a:r>
          <a:endParaRPr lang="en-US"/>
        </a:p>
      </dgm:t>
    </dgm:pt>
    <dgm:pt modelId="{CE9A4975-0B6F-498A-AB2E-EAD383091ED2}" type="parTrans" cxnId="{3C71A27C-D112-45CD-9299-91837DCFF59C}">
      <dgm:prSet/>
      <dgm:spPr/>
      <dgm:t>
        <a:bodyPr/>
        <a:lstStyle/>
        <a:p>
          <a:endParaRPr lang="en-US"/>
        </a:p>
      </dgm:t>
    </dgm:pt>
    <dgm:pt modelId="{04AE9006-9556-45A6-85F5-AAF81FD5EAB3}" type="sibTrans" cxnId="{3C71A27C-D112-45CD-9299-91837DCFF59C}">
      <dgm:prSet/>
      <dgm:spPr/>
      <dgm:t>
        <a:bodyPr/>
        <a:lstStyle/>
        <a:p>
          <a:endParaRPr lang="en-US"/>
        </a:p>
      </dgm:t>
    </dgm:pt>
    <dgm:pt modelId="{0825507B-F0A7-4C86-B7E9-FBF2EA3E180C}">
      <dgm:prSet/>
      <dgm:spPr/>
      <dgm:t>
        <a:bodyPr/>
        <a:lstStyle/>
        <a:p>
          <a:r>
            <a:rPr lang="zh-TW">
              <a:sym typeface="Wingdings" panose="05000000000000000000" pitchFamily="2" charset="2"/>
            </a:rPr>
            <a:t></a:t>
          </a:r>
          <a:r>
            <a:rPr lang="zh-TW"/>
            <a:t> 羅吉斯迴歸分析</a:t>
          </a:r>
          <a:endParaRPr lang="en-US"/>
        </a:p>
      </dgm:t>
    </dgm:pt>
    <dgm:pt modelId="{CB52A965-5149-4006-B966-3F594765152B}" type="parTrans" cxnId="{BCB5A872-670B-4602-B720-02037BC382AF}">
      <dgm:prSet/>
      <dgm:spPr/>
      <dgm:t>
        <a:bodyPr/>
        <a:lstStyle/>
        <a:p>
          <a:endParaRPr lang="en-US"/>
        </a:p>
      </dgm:t>
    </dgm:pt>
    <dgm:pt modelId="{5EA4A00E-5756-4281-AED2-E615C777D26C}" type="sibTrans" cxnId="{BCB5A872-670B-4602-B720-02037BC382AF}">
      <dgm:prSet/>
      <dgm:spPr/>
      <dgm:t>
        <a:bodyPr/>
        <a:lstStyle/>
        <a:p>
          <a:endParaRPr lang="en-US"/>
        </a:p>
      </dgm:t>
    </dgm:pt>
    <dgm:pt modelId="{8D0B3571-0AD2-48D0-AA67-A4EE68C3A194}" type="pres">
      <dgm:prSet presAssocID="{502DC8CB-A748-4339-82AA-9EC112E81A71}" presName="diagram" presStyleCnt="0">
        <dgm:presLayoutVars>
          <dgm:dir/>
          <dgm:resizeHandles val="exact"/>
        </dgm:presLayoutVars>
      </dgm:prSet>
      <dgm:spPr/>
      <dgm:t>
        <a:bodyPr/>
        <a:lstStyle/>
        <a:p>
          <a:endParaRPr lang="zh-TW" altLang="en-US"/>
        </a:p>
      </dgm:t>
    </dgm:pt>
    <dgm:pt modelId="{8581182C-C618-4617-93C4-4D730D44345E}" type="pres">
      <dgm:prSet presAssocID="{504C366B-21ED-4BD3-834E-4D5D1CD0B5E6}" presName="node" presStyleLbl="node1" presStyleIdx="0" presStyleCnt="3">
        <dgm:presLayoutVars>
          <dgm:bulletEnabled val="1"/>
        </dgm:presLayoutVars>
      </dgm:prSet>
      <dgm:spPr/>
      <dgm:t>
        <a:bodyPr/>
        <a:lstStyle/>
        <a:p>
          <a:endParaRPr lang="zh-TW" altLang="en-US"/>
        </a:p>
      </dgm:t>
    </dgm:pt>
    <dgm:pt modelId="{6F7E7F32-51EE-4F3F-BB6C-61E5458F5B24}" type="pres">
      <dgm:prSet presAssocID="{7BB6EAD8-7F6A-41F3-9FCC-2F9E031497AC}" presName="sibTrans" presStyleCnt="0"/>
      <dgm:spPr/>
    </dgm:pt>
    <dgm:pt modelId="{071F222B-1F9D-445A-83ED-3CD11764C1E1}" type="pres">
      <dgm:prSet presAssocID="{65EE21BD-E2AC-4D2A-A0A9-9822A9E01E91}" presName="node" presStyleLbl="node1" presStyleIdx="1" presStyleCnt="3">
        <dgm:presLayoutVars>
          <dgm:bulletEnabled val="1"/>
        </dgm:presLayoutVars>
      </dgm:prSet>
      <dgm:spPr/>
      <dgm:t>
        <a:bodyPr/>
        <a:lstStyle/>
        <a:p>
          <a:endParaRPr lang="zh-TW" altLang="en-US"/>
        </a:p>
      </dgm:t>
    </dgm:pt>
    <dgm:pt modelId="{61209A09-F791-499F-A8E1-2FC40616CBFC}" type="pres">
      <dgm:prSet presAssocID="{04AE9006-9556-45A6-85F5-AAF81FD5EAB3}" presName="sibTrans" presStyleCnt="0"/>
      <dgm:spPr/>
    </dgm:pt>
    <dgm:pt modelId="{974A8178-3CA0-4D60-971F-48EF607C5EA8}" type="pres">
      <dgm:prSet presAssocID="{0825507B-F0A7-4C86-B7E9-FBF2EA3E180C}" presName="node" presStyleLbl="node1" presStyleIdx="2" presStyleCnt="3">
        <dgm:presLayoutVars>
          <dgm:bulletEnabled val="1"/>
        </dgm:presLayoutVars>
      </dgm:prSet>
      <dgm:spPr/>
      <dgm:t>
        <a:bodyPr/>
        <a:lstStyle/>
        <a:p>
          <a:endParaRPr lang="zh-TW" altLang="en-US"/>
        </a:p>
      </dgm:t>
    </dgm:pt>
  </dgm:ptLst>
  <dgm:cxnLst>
    <dgm:cxn modelId="{27DC84D4-DF6B-452A-9D69-90F84856513B}" type="presOf" srcId="{504C366B-21ED-4BD3-834E-4D5D1CD0B5E6}" destId="{8581182C-C618-4617-93C4-4D730D44345E}" srcOrd="0" destOrd="0" presId="urn:microsoft.com/office/officeart/2005/8/layout/default"/>
    <dgm:cxn modelId="{3C71A27C-D112-45CD-9299-91837DCFF59C}" srcId="{502DC8CB-A748-4339-82AA-9EC112E81A71}" destId="{65EE21BD-E2AC-4D2A-A0A9-9822A9E01E91}" srcOrd="1" destOrd="0" parTransId="{CE9A4975-0B6F-498A-AB2E-EAD383091ED2}" sibTransId="{04AE9006-9556-45A6-85F5-AAF81FD5EAB3}"/>
    <dgm:cxn modelId="{ACF6C1C4-4422-4640-B3BF-D58ABEEE4BCE}" type="presOf" srcId="{0825507B-F0A7-4C86-B7E9-FBF2EA3E180C}" destId="{974A8178-3CA0-4D60-971F-48EF607C5EA8}" srcOrd="0" destOrd="0" presId="urn:microsoft.com/office/officeart/2005/8/layout/default"/>
    <dgm:cxn modelId="{7E774D3A-767A-4493-908A-7E768E30BC0A}" type="presOf" srcId="{65EE21BD-E2AC-4D2A-A0A9-9822A9E01E91}" destId="{071F222B-1F9D-445A-83ED-3CD11764C1E1}" srcOrd="0" destOrd="0" presId="urn:microsoft.com/office/officeart/2005/8/layout/default"/>
    <dgm:cxn modelId="{E1C5D557-13CF-4CD5-9423-9CBD2CF9D472}" srcId="{502DC8CB-A748-4339-82AA-9EC112E81A71}" destId="{504C366B-21ED-4BD3-834E-4D5D1CD0B5E6}" srcOrd="0" destOrd="0" parTransId="{7C6DB8BE-0A55-449D-A9B3-B780A94EC842}" sibTransId="{7BB6EAD8-7F6A-41F3-9FCC-2F9E031497AC}"/>
    <dgm:cxn modelId="{BCB5A872-670B-4602-B720-02037BC382AF}" srcId="{502DC8CB-A748-4339-82AA-9EC112E81A71}" destId="{0825507B-F0A7-4C86-B7E9-FBF2EA3E180C}" srcOrd="2" destOrd="0" parTransId="{CB52A965-5149-4006-B966-3F594765152B}" sibTransId="{5EA4A00E-5756-4281-AED2-E615C777D26C}"/>
    <dgm:cxn modelId="{EA40BA7F-A24B-488E-BA79-9C43FCDF497A}" type="presOf" srcId="{502DC8CB-A748-4339-82AA-9EC112E81A71}" destId="{8D0B3571-0AD2-48D0-AA67-A4EE68C3A194}" srcOrd="0" destOrd="0" presId="urn:microsoft.com/office/officeart/2005/8/layout/default"/>
    <dgm:cxn modelId="{B0CD8513-7C1E-4F97-A2C3-75A84A09A2F5}" type="presParOf" srcId="{8D0B3571-0AD2-48D0-AA67-A4EE68C3A194}" destId="{8581182C-C618-4617-93C4-4D730D44345E}" srcOrd="0" destOrd="0" presId="urn:microsoft.com/office/officeart/2005/8/layout/default"/>
    <dgm:cxn modelId="{832676B5-4EF6-4768-8572-FB66050CCF8F}" type="presParOf" srcId="{8D0B3571-0AD2-48D0-AA67-A4EE68C3A194}" destId="{6F7E7F32-51EE-4F3F-BB6C-61E5458F5B24}" srcOrd="1" destOrd="0" presId="urn:microsoft.com/office/officeart/2005/8/layout/default"/>
    <dgm:cxn modelId="{3A7096F4-B8E9-47F8-82AE-3B67E5B470FA}" type="presParOf" srcId="{8D0B3571-0AD2-48D0-AA67-A4EE68C3A194}" destId="{071F222B-1F9D-445A-83ED-3CD11764C1E1}" srcOrd="2" destOrd="0" presId="urn:microsoft.com/office/officeart/2005/8/layout/default"/>
    <dgm:cxn modelId="{71C8AAA0-22E9-4170-8EF0-B1FFF92A66F6}" type="presParOf" srcId="{8D0B3571-0AD2-48D0-AA67-A4EE68C3A194}" destId="{61209A09-F791-499F-A8E1-2FC40616CBFC}" srcOrd="3" destOrd="0" presId="urn:microsoft.com/office/officeart/2005/8/layout/default"/>
    <dgm:cxn modelId="{5D28EEEB-1694-4AC1-976D-462162E6610C}" type="presParOf" srcId="{8D0B3571-0AD2-48D0-AA67-A4EE68C3A194}" destId="{974A8178-3CA0-4D60-971F-48EF607C5EA8}" srcOrd="4"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BCED6BE-E563-4A3A-A518-B1DBA8E6D862}"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zh-TW" altLang="en-US"/>
        </a:p>
      </dgm:t>
    </dgm:pt>
    <dgm:pt modelId="{B06DA659-CD32-4FC5-BBA1-9AB62D5C5E85}">
      <dgm:prSet phldrT="[文字]"/>
      <dgm:spPr/>
      <dgm:t>
        <a:bodyPr vert="vert"/>
        <a:lstStyle/>
        <a:p>
          <a:r>
            <a:rPr lang="zh-TW" altLang="en-US" dirty="0"/>
            <a:t>問卷三大構面</a:t>
          </a:r>
        </a:p>
      </dgm:t>
    </dgm:pt>
    <dgm:pt modelId="{11CEEA12-7AB6-4B4D-BBF8-394DB37C5ECE}" type="parTrans" cxnId="{E18ACE67-6E46-4507-8974-8918FFA0CA61}">
      <dgm:prSet/>
      <dgm:spPr/>
      <dgm:t>
        <a:bodyPr/>
        <a:lstStyle/>
        <a:p>
          <a:endParaRPr lang="zh-TW" altLang="en-US"/>
        </a:p>
      </dgm:t>
    </dgm:pt>
    <dgm:pt modelId="{ADB2B4DA-CB04-4D7F-9DAD-F8751AB706D2}" type="sibTrans" cxnId="{E18ACE67-6E46-4507-8974-8918FFA0CA61}">
      <dgm:prSet/>
      <dgm:spPr/>
      <dgm:t>
        <a:bodyPr/>
        <a:lstStyle/>
        <a:p>
          <a:endParaRPr lang="zh-TW" altLang="en-US"/>
        </a:p>
      </dgm:t>
    </dgm:pt>
    <dgm:pt modelId="{5B77AD51-B16E-46D2-A91B-E87EABC21CB5}">
      <dgm:prSet phldrT="[文字]"/>
      <dgm:spPr/>
      <dgm:t>
        <a:bodyPr/>
        <a:lstStyle/>
        <a:p>
          <a:r>
            <a:rPr lang="zh-TW" altLang="en-US" dirty="0"/>
            <a:t>網站認知</a:t>
          </a:r>
        </a:p>
      </dgm:t>
    </dgm:pt>
    <dgm:pt modelId="{C28D2A62-C8B9-43D4-BB61-30D01EEDEB39}" type="parTrans" cxnId="{D6DC5ECC-A5A4-470D-B7F4-FF4C34378BF3}">
      <dgm:prSet/>
      <dgm:spPr/>
      <dgm:t>
        <a:bodyPr/>
        <a:lstStyle/>
        <a:p>
          <a:endParaRPr lang="zh-TW" altLang="en-US"/>
        </a:p>
      </dgm:t>
    </dgm:pt>
    <dgm:pt modelId="{A7973730-FC13-43B6-BC15-46E5BE4E6CC1}" type="sibTrans" cxnId="{D6DC5ECC-A5A4-470D-B7F4-FF4C34378BF3}">
      <dgm:prSet/>
      <dgm:spPr/>
      <dgm:t>
        <a:bodyPr/>
        <a:lstStyle/>
        <a:p>
          <a:endParaRPr lang="zh-TW" altLang="en-US"/>
        </a:p>
      </dgm:t>
    </dgm:pt>
    <dgm:pt modelId="{CC6B1665-AE71-42BB-99EF-F53012C8089B}">
      <dgm:prSet phldrT="[文字]"/>
      <dgm:spPr/>
      <dgm:t>
        <a:bodyPr/>
        <a:lstStyle/>
        <a:p>
          <a:r>
            <a:rPr lang="zh-TW" altLang="en-US" dirty="0"/>
            <a:t>消費者型態</a:t>
          </a:r>
        </a:p>
      </dgm:t>
    </dgm:pt>
    <dgm:pt modelId="{95E96AFC-1447-4C9A-A251-8850CB7A1D07}" type="parTrans" cxnId="{38064518-D928-480D-A521-AB2C1EB7B6FC}">
      <dgm:prSet/>
      <dgm:spPr/>
      <dgm:t>
        <a:bodyPr/>
        <a:lstStyle/>
        <a:p>
          <a:endParaRPr lang="zh-TW" altLang="en-US"/>
        </a:p>
      </dgm:t>
    </dgm:pt>
    <dgm:pt modelId="{DA8E182A-F579-4FF8-8140-60ECA724A6B4}" type="sibTrans" cxnId="{38064518-D928-480D-A521-AB2C1EB7B6FC}">
      <dgm:prSet/>
      <dgm:spPr/>
      <dgm:t>
        <a:bodyPr/>
        <a:lstStyle/>
        <a:p>
          <a:endParaRPr lang="zh-TW" altLang="en-US"/>
        </a:p>
      </dgm:t>
    </dgm:pt>
    <dgm:pt modelId="{1A15444F-96E7-4BF7-A7E5-AB2AAA4A5A9B}">
      <dgm:prSet phldrT="[文字]"/>
      <dgm:spPr/>
      <dgm:t>
        <a:bodyPr/>
        <a:lstStyle/>
        <a:p>
          <a:r>
            <a:rPr lang="zh-TW" altLang="en-US" dirty="0"/>
            <a:t>網站態度</a:t>
          </a:r>
        </a:p>
      </dgm:t>
    </dgm:pt>
    <dgm:pt modelId="{42EBF778-B2CF-4903-A704-63F6D27DFF32}" type="parTrans" cxnId="{6FD4288F-DBE2-4028-8658-854E9A29B30B}">
      <dgm:prSet/>
      <dgm:spPr/>
      <dgm:t>
        <a:bodyPr/>
        <a:lstStyle/>
        <a:p>
          <a:endParaRPr lang="zh-TW" altLang="en-US"/>
        </a:p>
      </dgm:t>
    </dgm:pt>
    <dgm:pt modelId="{6C12B5BD-A4E4-4586-9BE8-035E4B9642EB}" type="sibTrans" cxnId="{6FD4288F-DBE2-4028-8658-854E9A29B30B}">
      <dgm:prSet/>
      <dgm:spPr/>
      <dgm:t>
        <a:bodyPr/>
        <a:lstStyle/>
        <a:p>
          <a:endParaRPr lang="zh-TW" altLang="en-US"/>
        </a:p>
      </dgm:t>
    </dgm:pt>
    <dgm:pt modelId="{54B020A8-9BE2-437E-8B85-057EE2757E26}" type="pres">
      <dgm:prSet presAssocID="{DBCED6BE-E563-4A3A-A518-B1DBA8E6D862}" presName="Name0" presStyleCnt="0">
        <dgm:presLayoutVars>
          <dgm:chPref val="1"/>
          <dgm:dir/>
          <dgm:animOne val="branch"/>
          <dgm:animLvl val="lvl"/>
          <dgm:resizeHandles val="exact"/>
        </dgm:presLayoutVars>
      </dgm:prSet>
      <dgm:spPr/>
      <dgm:t>
        <a:bodyPr/>
        <a:lstStyle/>
        <a:p>
          <a:endParaRPr lang="zh-TW" altLang="en-US"/>
        </a:p>
      </dgm:t>
    </dgm:pt>
    <dgm:pt modelId="{9E806E79-048C-4F6E-A95F-62C2F8CE11BC}" type="pres">
      <dgm:prSet presAssocID="{B06DA659-CD32-4FC5-BBA1-9AB62D5C5E85}" presName="root1" presStyleCnt="0"/>
      <dgm:spPr/>
    </dgm:pt>
    <dgm:pt modelId="{4EE427D6-5F12-4950-A4EE-0C21AC24D05C}" type="pres">
      <dgm:prSet presAssocID="{B06DA659-CD32-4FC5-BBA1-9AB62D5C5E85}" presName="LevelOneTextNode" presStyleLbl="node0" presStyleIdx="0" presStyleCnt="1" custLinFactX="-161932" custLinFactNeighborX="-200000" custLinFactNeighborY="-491">
        <dgm:presLayoutVars>
          <dgm:chPref val="3"/>
        </dgm:presLayoutVars>
      </dgm:prSet>
      <dgm:spPr/>
      <dgm:t>
        <a:bodyPr/>
        <a:lstStyle/>
        <a:p>
          <a:endParaRPr lang="zh-TW" altLang="en-US"/>
        </a:p>
      </dgm:t>
    </dgm:pt>
    <dgm:pt modelId="{BC8A3016-C7BA-48C8-8DCB-5098029249CB}" type="pres">
      <dgm:prSet presAssocID="{B06DA659-CD32-4FC5-BBA1-9AB62D5C5E85}" presName="level2hierChild" presStyleCnt="0"/>
      <dgm:spPr/>
    </dgm:pt>
    <dgm:pt modelId="{BAE538D1-E911-409D-A8AB-5BA72D8C612A}" type="pres">
      <dgm:prSet presAssocID="{C28D2A62-C8B9-43D4-BB61-30D01EEDEB39}" presName="conn2-1" presStyleLbl="parChTrans1D2" presStyleIdx="0" presStyleCnt="3"/>
      <dgm:spPr/>
      <dgm:t>
        <a:bodyPr/>
        <a:lstStyle/>
        <a:p>
          <a:endParaRPr lang="zh-TW" altLang="en-US"/>
        </a:p>
      </dgm:t>
    </dgm:pt>
    <dgm:pt modelId="{6B89A0A5-3D9C-4040-9B15-78886B21446D}" type="pres">
      <dgm:prSet presAssocID="{C28D2A62-C8B9-43D4-BB61-30D01EEDEB39}" presName="connTx" presStyleLbl="parChTrans1D2" presStyleIdx="0" presStyleCnt="3"/>
      <dgm:spPr/>
      <dgm:t>
        <a:bodyPr/>
        <a:lstStyle/>
        <a:p>
          <a:endParaRPr lang="zh-TW" altLang="en-US"/>
        </a:p>
      </dgm:t>
    </dgm:pt>
    <dgm:pt modelId="{9A5281E2-11FD-43D4-BD48-15D2458F4306}" type="pres">
      <dgm:prSet presAssocID="{5B77AD51-B16E-46D2-A91B-E87EABC21CB5}" presName="root2" presStyleCnt="0"/>
      <dgm:spPr/>
    </dgm:pt>
    <dgm:pt modelId="{F0A543BA-6277-43BF-9576-5A95B8954153}" type="pres">
      <dgm:prSet presAssocID="{5B77AD51-B16E-46D2-A91B-E87EABC21CB5}" presName="LevelTwoTextNode" presStyleLbl="node2" presStyleIdx="0" presStyleCnt="3" custLinFactX="-1675" custLinFactNeighborX="-100000" custLinFactNeighborY="-41363">
        <dgm:presLayoutVars>
          <dgm:chPref val="3"/>
        </dgm:presLayoutVars>
      </dgm:prSet>
      <dgm:spPr/>
      <dgm:t>
        <a:bodyPr/>
        <a:lstStyle/>
        <a:p>
          <a:endParaRPr lang="zh-TW" altLang="en-US"/>
        </a:p>
      </dgm:t>
    </dgm:pt>
    <dgm:pt modelId="{452EFE6B-939A-49A5-A939-2F3CC8A383D0}" type="pres">
      <dgm:prSet presAssocID="{5B77AD51-B16E-46D2-A91B-E87EABC21CB5}" presName="level3hierChild" presStyleCnt="0"/>
      <dgm:spPr/>
    </dgm:pt>
    <dgm:pt modelId="{FD9DC2B5-7EE4-4503-99BB-0F76B859E716}" type="pres">
      <dgm:prSet presAssocID="{95E96AFC-1447-4C9A-A251-8850CB7A1D07}" presName="conn2-1" presStyleLbl="parChTrans1D2" presStyleIdx="1" presStyleCnt="3"/>
      <dgm:spPr/>
      <dgm:t>
        <a:bodyPr/>
        <a:lstStyle/>
        <a:p>
          <a:endParaRPr lang="zh-TW" altLang="en-US"/>
        </a:p>
      </dgm:t>
    </dgm:pt>
    <dgm:pt modelId="{36BE4153-D887-4EFF-9E92-EB601E5B9412}" type="pres">
      <dgm:prSet presAssocID="{95E96AFC-1447-4C9A-A251-8850CB7A1D07}" presName="connTx" presStyleLbl="parChTrans1D2" presStyleIdx="1" presStyleCnt="3"/>
      <dgm:spPr/>
      <dgm:t>
        <a:bodyPr/>
        <a:lstStyle/>
        <a:p>
          <a:endParaRPr lang="zh-TW" altLang="en-US"/>
        </a:p>
      </dgm:t>
    </dgm:pt>
    <dgm:pt modelId="{01304EF9-AE2B-4CDA-912D-2D79369F263F}" type="pres">
      <dgm:prSet presAssocID="{CC6B1665-AE71-42BB-99EF-F53012C8089B}" presName="root2" presStyleCnt="0"/>
      <dgm:spPr/>
    </dgm:pt>
    <dgm:pt modelId="{D3F5A81F-65AB-4C4D-85C1-482E7F992A4F}" type="pres">
      <dgm:prSet presAssocID="{CC6B1665-AE71-42BB-99EF-F53012C8089B}" presName="LevelTwoTextNode" presStyleLbl="node2" presStyleIdx="1" presStyleCnt="3" custLinFactNeighborX="-56039" custLinFactNeighborY="1559">
        <dgm:presLayoutVars>
          <dgm:chPref val="3"/>
        </dgm:presLayoutVars>
      </dgm:prSet>
      <dgm:spPr/>
      <dgm:t>
        <a:bodyPr/>
        <a:lstStyle/>
        <a:p>
          <a:endParaRPr lang="zh-TW" altLang="en-US"/>
        </a:p>
      </dgm:t>
    </dgm:pt>
    <dgm:pt modelId="{F686932A-D98F-4106-99D7-7E96313C1BB3}" type="pres">
      <dgm:prSet presAssocID="{CC6B1665-AE71-42BB-99EF-F53012C8089B}" presName="level3hierChild" presStyleCnt="0"/>
      <dgm:spPr/>
    </dgm:pt>
    <dgm:pt modelId="{DC8D59D7-2157-4353-BE30-0AC22E79A435}" type="pres">
      <dgm:prSet presAssocID="{42EBF778-B2CF-4903-A704-63F6D27DFF32}" presName="conn2-1" presStyleLbl="parChTrans1D2" presStyleIdx="2" presStyleCnt="3"/>
      <dgm:spPr/>
      <dgm:t>
        <a:bodyPr/>
        <a:lstStyle/>
        <a:p>
          <a:endParaRPr lang="zh-TW" altLang="en-US"/>
        </a:p>
      </dgm:t>
    </dgm:pt>
    <dgm:pt modelId="{6D37C017-F6F2-4669-B8BF-27609A0BA3E1}" type="pres">
      <dgm:prSet presAssocID="{42EBF778-B2CF-4903-A704-63F6D27DFF32}" presName="connTx" presStyleLbl="parChTrans1D2" presStyleIdx="2" presStyleCnt="3"/>
      <dgm:spPr/>
      <dgm:t>
        <a:bodyPr/>
        <a:lstStyle/>
        <a:p>
          <a:endParaRPr lang="zh-TW" altLang="en-US"/>
        </a:p>
      </dgm:t>
    </dgm:pt>
    <dgm:pt modelId="{1399371D-D1ED-4F4D-9A09-FBE6BAB80896}" type="pres">
      <dgm:prSet presAssocID="{1A15444F-96E7-4BF7-A7E5-AB2AAA4A5A9B}" presName="root2" presStyleCnt="0"/>
      <dgm:spPr/>
    </dgm:pt>
    <dgm:pt modelId="{9198B279-8AF5-4640-977A-4DA83A426132}" type="pres">
      <dgm:prSet presAssocID="{1A15444F-96E7-4BF7-A7E5-AB2AAA4A5A9B}" presName="LevelTwoTextNode" presStyleLbl="node2" presStyleIdx="2" presStyleCnt="3" custLinFactNeighborX="-15891" custLinFactNeighborY="54290">
        <dgm:presLayoutVars>
          <dgm:chPref val="3"/>
        </dgm:presLayoutVars>
      </dgm:prSet>
      <dgm:spPr/>
      <dgm:t>
        <a:bodyPr/>
        <a:lstStyle/>
        <a:p>
          <a:endParaRPr lang="zh-TW" altLang="en-US"/>
        </a:p>
      </dgm:t>
    </dgm:pt>
    <dgm:pt modelId="{F0B1BA49-5968-4B73-96AB-DB0CA6468025}" type="pres">
      <dgm:prSet presAssocID="{1A15444F-96E7-4BF7-A7E5-AB2AAA4A5A9B}" presName="level3hierChild" presStyleCnt="0"/>
      <dgm:spPr/>
    </dgm:pt>
  </dgm:ptLst>
  <dgm:cxnLst>
    <dgm:cxn modelId="{D6DC5ECC-A5A4-470D-B7F4-FF4C34378BF3}" srcId="{B06DA659-CD32-4FC5-BBA1-9AB62D5C5E85}" destId="{5B77AD51-B16E-46D2-A91B-E87EABC21CB5}" srcOrd="0" destOrd="0" parTransId="{C28D2A62-C8B9-43D4-BB61-30D01EEDEB39}" sibTransId="{A7973730-FC13-43B6-BC15-46E5BE4E6CC1}"/>
    <dgm:cxn modelId="{15159A88-44D4-4BAA-A5F4-88785C8A4987}" type="presOf" srcId="{5B77AD51-B16E-46D2-A91B-E87EABC21CB5}" destId="{F0A543BA-6277-43BF-9576-5A95B8954153}" srcOrd="0" destOrd="0" presId="urn:microsoft.com/office/officeart/2008/layout/HorizontalMultiLevelHierarchy"/>
    <dgm:cxn modelId="{2E472D5B-E800-43A2-AD90-C1365F0842D3}" type="presOf" srcId="{42EBF778-B2CF-4903-A704-63F6D27DFF32}" destId="{6D37C017-F6F2-4669-B8BF-27609A0BA3E1}" srcOrd="1" destOrd="0" presId="urn:microsoft.com/office/officeart/2008/layout/HorizontalMultiLevelHierarchy"/>
    <dgm:cxn modelId="{74022A6A-EFBF-4867-94FE-4D5017A3DDE2}" type="presOf" srcId="{42EBF778-B2CF-4903-A704-63F6D27DFF32}" destId="{DC8D59D7-2157-4353-BE30-0AC22E79A435}" srcOrd="0" destOrd="0" presId="urn:microsoft.com/office/officeart/2008/layout/HorizontalMultiLevelHierarchy"/>
    <dgm:cxn modelId="{46CE3A75-FB7E-468E-AF09-957A93E61489}" type="presOf" srcId="{95E96AFC-1447-4C9A-A251-8850CB7A1D07}" destId="{FD9DC2B5-7EE4-4503-99BB-0F76B859E716}" srcOrd="0" destOrd="0" presId="urn:microsoft.com/office/officeart/2008/layout/HorizontalMultiLevelHierarchy"/>
    <dgm:cxn modelId="{2494AD0C-FCFC-45DF-8A91-B4DBAABC2615}" type="presOf" srcId="{C28D2A62-C8B9-43D4-BB61-30D01EEDEB39}" destId="{BAE538D1-E911-409D-A8AB-5BA72D8C612A}" srcOrd="0" destOrd="0" presId="urn:microsoft.com/office/officeart/2008/layout/HorizontalMultiLevelHierarchy"/>
    <dgm:cxn modelId="{968158C1-0353-43F6-BF36-0C2355DE0D1A}" type="presOf" srcId="{1A15444F-96E7-4BF7-A7E5-AB2AAA4A5A9B}" destId="{9198B279-8AF5-4640-977A-4DA83A426132}" srcOrd="0" destOrd="0" presId="urn:microsoft.com/office/officeart/2008/layout/HorizontalMultiLevelHierarchy"/>
    <dgm:cxn modelId="{38064518-D928-480D-A521-AB2C1EB7B6FC}" srcId="{B06DA659-CD32-4FC5-BBA1-9AB62D5C5E85}" destId="{CC6B1665-AE71-42BB-99EF-F53012C8089B}" srcOrd="1" destOrd="0" parTransId="{95E96AFC-1447-4C9A-A251-8850CB7A1D07}" sibTransId="{DA8E182A-F579-4FF8-8140-60ECA724A6B4}"/>
    <dgm:cxn modelId="{6FD4288F-DBE2-4028-8658-854E9A29B30B}" srcId="{B06DA659-CD32-4FC5-BBA1-9AB62D5C5E85}" destId="{1A15444F-96E7-4BF7-A7E5-AB2AAA4A5A9B}" srcOrd="2" destOrd="0" parTransId="{42EBF778-B2CF-4903-A704-63F6D27DFF32}" sibTransId="{6C12B5BD-A4E4-4586-9BE8-035E4B9642EB}"/>
    <dgm:cxn modelId="{92349B8C-E51A-4319-87FD-94C87676728B}" type="presOf" srcId="{B06DA659-CD32-4FC5-BBA1-9AB62D5C5E85}" destId="{4EE427D6-5F12-4950-A4EE-0C21AC24D05C}" srcOrd="0" destOrd="0" presId="urn:microsoft.com/office/officeart/2008/layout/HorizontalMultiLevelHierarchy"/>
    <dgm:cxn modelId="{6E6D94AB-6831-4E3D-97B1-D0A17115761A}" type="presOf" srcId="{95E96AFC-1447-4C9A-A251-8850CB7A1D07}" destId="{36BE4153-D887-4EFF-9E92-EB601E5B9412}" srcOrd="1" destOrd="0" presId="urn:microsoft.com/office/officeart/2008/layout/HorizontalMultiLevelHierarchy"/>
    <dgm:cxn modelId="{E18ACE67-6E46-4507-8974-8918FFA0CA61}" srcId="{DBCED6BE-E563-4A3A-A518-B1DBA8E6D862}" destId="{B06DA659-CD32-4FC5-BBA1-9AB62D5C5E85}" srcOrd="0" destOrd="0" parTransId="{11CEEA12-7AB6-4B4D-BBF8-394DB37C5ECE}" sibTransId="{ADB2B4DA-CB04-4D7F-9DAD-F8751AB706D2}"/>
    <dgm:cxn modelId="{9DD75501-096A-43E9-B330-03123F2B4FB9}" type="presOf" srcId="{DBCED6BE-E563-4A3A-A518-B1DBA8E6D862}" destId="{54B020A8-9BE2-437E-8B85-057EE2757E26}" srcOrd="0" destOrd="0" presId="urn:microsoft.com/office/officeart/2008/layout/HorizontalMultiLevelHierarchy"/>
    <dgm:cxn modelId="{0178FDC9-C227-4D07-B358-9AF671EFAE0F}" type="presOf" srcId="{C28D2A62-C8B9-43D4-BB61-30D01EEDEB39}" destId="{6B89A0A5-3D9C-4040-9B15-78886B21446D}" srcOrd="1" destOrd="0" presId="urn:microsoft.com/office/officeart/2008/layout/HorizontalMultiLevelHierarchy"/>
    <dgm:cxn modelId="{57C53E47-FA69-4377-9B99-EB15B77542AF}" type="presOf" srcId="{CC6B1665-AE71-42BB-99EF-F53012C8089B}" destId="{D3F5A81F-65AB-4C4D-85C1-482E7F992A4F}" srcOrd="0" destOrd="0" presId="urn:microsoft.com/office/officeart/2008/layout/HorizontalMultiLevelHierarchy"/>
    <dgm:cxn modelId="{4CA01CAC-3288-49CB-AC6D-5D350CE9DC29}" type="presParOf" srcId="{54B020A8-9BE2-437E-8B85-057EE2757E26}" destId="{9E806E79-048C-4F6E-A95F-62C2F8CE11BC}" srcOrd="0" destOrd="0" presId="urn:microsoft.com/office/officeart/2008/layout/HorizontalMultiLevelHierarchy"/>
    <dgm:cxn modelId="{247CD091-2CC5-44A0-8B84-09C144D82B49}" type="presParOf" srcId="{9E806E79-048C-4F6E-A95F-62C2F8CE11BC}" destId="{4EE427D6-5F12-4950-A4EE-0C21AC24D05C}" srcOrd="0" destOrd="0" presId="urn:microsoft.com/office/officeart/2008/layout/HorizontalMultiLevelHierarchy"/>
    <dgm:cxn modelId="{940CA169-C9F4-4469-8092-6A7D75694F0C}" type="presParOf" srcId="{9E806E79-048C-4F6E-A95F-62C2F8CE11BC}" destId="{BC8A3016-C7BA-48C8-8DCB-5098029249CB}" srcOrd="1" destOrd="0" presId="urn:microsoft.com/office/officeart/2008/layout/HorizontalMultiLevelHierarchy"/>
    <dgm:cxn modelId="{D02833DF-372D-4E0F-BCED-28D7864CF518}" type="presParOf" srcId="{BC8A3016-C7BA-48C8-8DCB-5098029249CB}" destId="{BAE538D1-E911-409D-A8AB-5BA72D8C612A}" srcOrd="0" destOrd="0" presId="urn:microsoft.com/office/officeart/2008/layout/HorizontalMultiLevelHierarchy"/>
    <dgm:cxn modelId="{DFC07020-4835-4B9A-980E-033DAB193A0A}" type="presParOf" srcId="{BAE538D1-E911-409D-A8AB-5BA72D8C612A}" destId="{6B89A0A5-3D9C-4040-9B15-78886B21446D}" srcOrd="0" destOrd="0" presId="urn:microsoft.com/office/officeart/2008/layout/HorizontalMultiLevelHierarchy"/>
    <dgm:cxn modelId="{ED1CCC0D-13E9-47AE-BA79-7A1F49F19314}" type="presParOf" srcId="{BC8A3016-C7BA-48C8-8DCB-5098029249CB}" destId="{9A5281E2-11FD-43D4-BD48-15D2458F4306}" srcOrd="1" destOrd="0" presId="urn:microsoft.com/office/officeart/2008/layout/HorizontalMultiLevelHierarchy"/>
    <dgm:cxn modelId="{780D11F5-2563-4C86-9A9E-14EE615911A1}" type="presParOf" srcId="{9A5281E2-11FD-43D4-BD48-15D2458F4306}" destId="{F0A543BA-6277-43BF-9576-5A95B8954153}" srcOrd="0" destOrd="0" presId="urn:microsoft.com/office/officeart/2008/layout/HorizontalMultiLevelHierarchy"/>
    <dgm:cxn modelId="{9E4F7600-B457-4B35-9C0C-2D241DB9FE40}" type="presParOf" srcId="{9A5281E2-11FD-43D4-BD48-15D2458F4306}" destId="{452EFE6B-939A-49A5-A939-2F3CC8A383D0}" srcOrd="1" destOrd="0" presId="urn:microsoft.com/office/officeart/2008/layout/HorizontalMultiLevelHierarchy"/>
    <dgm:cxn modelId="{C4DD708A-001D-47E1-9AAD-2BF6A86CD4E9}" type="presParOf" srcId="{BC8A3016-C7BA-48C8-8DCB-5098029249CB}" destId="{FD9DC2B5-7EE4-4503-99BB-0F76B859E716}" srcOrd="2" destOrd="0" presId="urn:microsoft.com/office/officeart/2008/layout/HorizontalMultiLevelHierarchy"/>
    <dgm:cxn modelId="{E705385C-A326-4979-8455-C9055D870738}" type="presParOf" srcId="{FD9DC2B5-7EE4-4503-99BB-0F76B859E716}" destId="{36BE4153-D887-4EFF-9E92-EB601E5B9412}" srcOrd="0" destOrd="0" presId="urn:microsoft.com/office/officeart/2008/layout/HorizontalMultiLevelHierarchy"/>
    <dgm:cxn modelId="{7D3A0832-38D4-4626-BFDD-29A02CF8A201}" type="presParOf" srcId="{BC8A3016-C7BA-48C8-8DCB-5098029249CB}" destId="{01304EF9-AE2B-4CDA-912D-2D79369F263F}" srcOrd="3" destOrd="0" presId="urn:microsoft.com/office/officeart/2008/layout/HorizontalMultiLevelHierarchy"/>
    <dgm:cxn modelId="{D9310372-C39D-4987-9BDC-77A673B01BBD}" type="presParOf" srcId="{01304EF9-AE2B-4CDA-912D-2D79369F263F}" destId="{D3F5A81F-65AB-4C4D-85C1-482E7F992A4F}" srcOrd="0" destOrd="0" presId="urn:microsoft.com/office/officeart/2008/layout/HorizontalMultiLevelHierarchy"/>
    <dgm:cxn modelId="{086CE5B9-DCF0-43C5-8CF9-0C7D55B2D68C}" type="presParOf" srcId="{01304EF9-AE2B-4CDA-912D-2D79369F263F}" destId="{F686932A-D98F-4106-99D7-7E96313C1BB3}" srcOrd="1" destOrd="0" presId="urn:microsoft.com/office/officeart/2008/layout/HorizontalMultiLevelHierarchy"/>
    <dgm:cxn modelId="{8493D659-F89C-4F49-A944-4D779139798F}" type="presParOf" srcId="{BC8A3016-C7BA-48C8-8DCB-5098029249CB}" destId="{DC8D59D7-2157-4353-BE30-0AC22E79A435}" srcOrd="4" destOrd="0" presId="urn:microsoft.com/office/officeart/2008/layout/HorizontalMultiLevelHierarchy"/>
    <dgm:cxn modelId="{872481FD-5335-49E8-85E7-7259747BDA13}" type="presParOf" srcId="{DC8D59D7-2157-4353-BE30-0AC22E79A435}" destId="{6D37C017-F6F2-4669-B8BF-27609A0BA3E1}" srcOrd="0" destOrd="0" presId="urn:microsoft.com/office/officeart/2008/layout/HorizontalMultiLevelHierarchy"/>
    <dgm:cxn modelId="{634FC833-8227-46CC-9667-347A692AEE0A}" type="presParOf" srcId="{BC8A3016-C7BA-48C8-8DCB-5098029249CB}" destId="{1399371D-D1ED-4F4D-9A09-FBE6BAB80896}" srcOrd="5" destOrd="0" presId="urn:microsoft.com/office/officeart/2008/layout/HorizontalMultiLevelHierarchy"/>
    <dgm:cxn modelId="{7EBE59C7-6929-45C7-87A1-EA3E97CD130E}" type="presParOf" srcId="{1399371D-D1ED-4F4D-9A09-FBE6BAB80896}" destId="{9198B279-8AF5-4640-977A-4DA83A426132}" srcOrd="0" destOrd="0" presId="urn:microsoft.com/office/officeart/2008/layout/HorizontalMultiLevelHierarchy"/>
    <dgm:cxn modelId="{5A454DBF-3E92-4F68-9A47-15F1862DF8CC}" type="presParOf" srcId="{1399371D-D1ED-4F4D-9A09-FBE6BAB80896}" destId="{F0B1BA49-5968-4B73-96AB-DB0CA6468025}"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06E32C0-C1A7-4A15-8B0D-90DC409DD603}" type="doc">
      <dgm:prSet loTypeId="urn:microsoft.com/office/officeart/2005/8/layout/gear1" loCatId="cycle" qsTypeId="urn:microsoft.com/office/officeart/2005/8/quickstyle/simple4" qsCatId="simple" csTypeId="urn:microsoft.com/office/officeart/2005/8/colors/accent6_4" csCatId="accent6" phldr="1"/>
      <dgm:spPr/>
    </dgm:pt>
    <dgm:pt modelId="{C01F3418-8330-4981-BA80-D4462ED494F2}">
      <dgm:prSet phldrT="[文字]"/>
      <dgm:spPr/>
      <dgm:t>
        <a:bodyPr/>
        <a:lstStyle/>
        <a:p>
          <a:r>
            <a:rPr lang="en-US" altLang="zh-TW" dirty="0"/>
            <a:t>EFA</a:t>
          </a:r>
          <a:endParaRPr lang="zh-TW" altLang="en-US" dirty="0"/>
        </a:p>
      </dgm:t>
    </dgm:pt>
    <dgm:pt modelId="{E2E49109-B07F-4515-946D-70BC099F043D}" type="parTrans" cxnId="{DE409FBF-647B-48FE-8BED-F9D12CA7C149}">
      <dgm:prSet/>
      <dgm:spPr/>
      <dgm:t>
        <a:bodyPr/>
        <a:lstStyle/>
        <a:p>
          <a:endParaRPr lang="zh-TW" altLang="en-US"/>
        </a:p>
      </dgm:t>
    </dgm:pt>
    <dgm:pt modelId="{9287A160-E768-4BED-84A9-3B9672468066}" type="sibTrans" cxnId="{DE409FBF-647B-48FE-8BED-F9D12CA7C149}">
      <dgm:prSet/>
      <dgm:spPr/>
      <dgm:t>
        <a:bodyPr/>
        <a:lstStyle/>
        <a:p>
          <a:endParaRPr lang="zh-TW" altLang="en-US"/>
        </a:p>
      </dgm:t>
    </dgm:pt>
    <dgm:pt modelId="{FFEFE2CE-1A86-4A88-B561-294CA7184E0D}">
      <dgm:prSet phldrT="[文字]"/>
      <dgm:spPr/>
      <dgm:t>
        <a:bodyPr/>
        <a:lstStyle/>
        <a:p>
          <a:r>
            <a:rPr lang="en-US" altLang="zh-TW" dirty="0"/>
            <a:t>PAF</a:t>
          </a:r>
          <a:endParaRPr lang="zh-TW" altLang="en-US" dirty="0"/>
        </a:p>
      </dgm:t>
    </dgm:pt>
    <dgm:pt modelId="{0983328B-C2AD-4B4B-8F69-B738C29FE2F5}" type="parTrans" cxnId="{246D4B09-1D13-437B-8F3F-144E17B52487}">
      <dgm:prSet/>
      <dgm:spPr/>
      <dgm:t>
        <a:bodyPr/>
        <a:lstStyle/>
        <a:p>
          <a:endParaRPr lang="zh-TW" altLang="en-US"/>
        </a:p>
      </dgm:t>
    </dgm:pt>
    <dgm:pt modelId="{2DA69EFD-A6DA-44C9-B362-8557877CD589}" type="sibTrans" cxnId="{246D4B09-1D13-437B-8F3F-144E17B52487}">
      <dgm:prSet/>
      <dgm:spPr/>
      <dgm:t>
        <a:bodyPr/>
        <a:lstStyle/>
        <a:p>
          <a:endParaRPr lang="zh-TW" altLang="en-US"/>
        </a:p>
      </dgm:t>
    </dgm:pt>
    <dgm:pt modelId="{045C7EF2-6923-4878-AB4B-BD6B6079F144}">
      <dgm:prSet phldrT="[文字]"/>
      <dgm:spPr/>
      <dgm:t>
        <a:bodyPr/>
        <a:lstStyle/>
        <a:p>
          <a:r>
            <a:rPr lang="en-US" altLang="zh-TW" dirty="0"/>
            <a:t>PCF</a:t>
          </a:r>
          <a:endParaRPr lang="zh-TW" altLang="en-US" dirty="0"/>
        </a:p>
      </dgm:t>
    </dgm:pt>
    <dgm:pt modelId="{E2217BE9-C749-4010-887D-431769D013DF}" type="parTrans" cxnId="{EBF9B23A-9DBB-4536-9D51-9B67EA132ED0}">
      <dgm:prSet/>
      <dgm:spPr/>
      <dgm:t>
        <a:bodyPr/>
        <a:lstStyle/>
        <a:p>
          <a:endParaRPr lang="zh-TW" altLang="en-US"/>
        </a:p>
      </dgm:t>
    </dgm:pt>
    <dgm:pt modelId="{2DF64F02-5EBF-42B4-92CF-E259950163D4}" type="sibTrans" cxnId="{EBF9B23A-9DBB-4536-9D51-9B67EA132ED0}">
      <dgm:prSet/>
      <dgm:spPr/>
      <dgm:t>
        <a:bodyPr/>
        <a:lstStyle/>
        <a:p>
          <a:endParaRPr lang="zh-TW" altLang="en-US"/>
        </a:p>
      </dgm:t>
    </dgm:pt>
    <dgm:pt modelId="{A49286F5-7F04-4BDA-B6D4-0D6EE7279C01}" type="pres">
      <dgm:prSet presAssocID="{C06E32C0-C1A7-4A15-8B0D-90DC409DD603}" presName="composite" presStyleCnt="0">
        <dgm:presLayoutVars>
          <dgm:chMax val="3"/>
          <dgm:animLvl val="lvl"/>
          <dgm:resizeHandles val="exact"/>
        </dgm:presLayoutVars>
      </dgm:prSet>
      <dgm:spPr/>
    </dgm:pt>
    <dgm:pt modelId="{C251C704-083A-4AB2-8ED1-68156A2C2458}" type="pres">
      <dgm:prSet presAssocID="{C01F3418-8330-4981-BA80-D4462ED494F2}" presName="gear1" presStyleLbl="node1" presStyleIdx="0" presStyleCnt="3">
        <dgm:presLayoutVars>
          <dgm:chMax val="1"/>
          <dgm:bulletEnabled val="1"/>
        </dgm:presLayoutVars>
      </dgm:prSet>
      <dgm:spPr/>
      <dgm:t>
        <a:bodyPr/>
        <a:lstStyle/>
        <a:p>
          <a:endParaRPr lang="zh-TW" altLang="en-US"/>
        </a:p>
      </dgm:t>
    </dgm:pt>
    <dgm:pt modelId="{337B3B03-C87F-4116-867B-3BB940A7EF81}" type="pres">
      <dgm:prSet presAssocID="{C01F3418-8330-4981-BA80-D4462ED494F2}" presName="gear1srcNode" presStyleLbl="node1" presStyleIdx="0" presStyleCnt="3"/>
      <dgm:spPr/>
      <dgm:t>
        <a:bodyPr/>
        <a:lstStyle/>
        <a:p>
          <a:endParaRPr lang="zh-TW" altLang="en-US"/>
        </a:p>
      </dgm:t>
    </dgm:pt>
    <dgm:pt modelId="{C3468407-88AF-4532-BD1F-577504988597}" type="pres">
      <dgm:prSet presAssocID="{C01F3418-8330-4981-BA80-D4462ED494F2}" presName="gear1dstNode" presStyleLbl="node1" presStyleIdx="0" presStyleCnt="3"/>
      <dgm:spPr/>
      <dgm:t>
        <a:bodyPr/>
        <a:lstStyle/>
        <a:p>
          <a:endParaRPr lang="zh-TW" altLang="en-US"/>
        </a:p>
      </dgm:t>
    </dgm:pt>
    <dgm:pt modelId="{9E5D7C0B-A88F-46C2-82FB-2C8CF577CDF3}" type="pres">
      <dgm:prSet presAssocID="{FFEFE2CE-1A86-4A88-B561-294CA7184E0D}" presName="gear2" presStyleLbl="node1" presStyleIdx="1" presStyleCnt="3">
        <dgm:presLayoutVars>
          <dgm:chMax val="1"/>
          <dgm:bulletEnabled val="1"/>
        </dgm:presLayoutVars>
      </dgm:prSet>
      <dgm:spPr/>
      <dgm:t>
        <a:bodyPr/>
        <a:lstStyle/>
        <a:p>
          <a:endParaRPr lang="zh-TW" altLang="en-US"/>
        </a:p>
      </dgm:t>
    </dgm:pt>
    <dgm:pt modelId="{19EB9A2A-2DAB-4BB8-9B11-613533CD2679}" type="pres">
      <dgm:prSet presAssocID="{FFEFE2CE-1A86-4A88-B561-294CA7184E0D}" presName="gear2srcNode" presStyleLbl="node1" presStyleIdx="1" presStyleCnt="3"/>
      <dgm:spPr/>
      <dgm:t>
        <a:bodyPr/>
        <a:lstStyle/>
        <a:p>
          <a:endParaRPr lang="zh-TW" altLang="en-US"/>
        </a:p>
      </dgm:t>
    </dgm:pt>
    <dgm:pt modelId="{A27D72BB-D070-491B-8A9B-17958C722A07}" type="pres">
      <dgm:prSet presAssocID="{FFEFE2CE-1A86-4A88-B561-294CA7184E0D}" presName="gear2dstNode" presStyleLbl="node1" presStyleIdx="1" presStyleCnt="3"/>
      <dgm:spPr/>
      <dgm:t>
        <a:bodyPr/>
        <a:lstStyle/>
        <a:p>
          <a:endParaRPr lang="zh-TW" altLang="en-US"/>
        </a:p>
      </dgm:t>
    </dgm:pt>
    <dgm:pt modelId="{721D1F3E-8D9B-4E96-958E-F9BB7D5C67A0}" type="pres">
      <dgm:prSet presAssocID="{045C7EF2-6923-4878-AB4B-BD6B6079F144}" presName="gear3" presStyleLbl="node1" presStyleIdx="2" presStyleCnt="3"/>
      <dgm:spPr/>
      <dgm:t>
        <a:bodyPr/>
        <a:lstStyle/>
        <a:p>
          <a:endParaRPr lang="zh-TW" altLang="en-US"/>
        </a:p>
      </dgm:t>
    </dgm:pt>
    <dgm:pt modelId="{B6D00D40-4B0B-4B23-933B-688BEB410EB1}" type="pres">
      <dgm:prSet presAssocID="{045C7EF2-6923-4878-AB4B-BD6B6079F144}" presName="gear3tx" presStyleLbl="node1" presStyleIdx="2" presStyleCnt="3">
        <dgm:presLayoutVars>
          <dgm:chMax val="1"/>
          <dgm:bulletEnabled val="1"/>
        </dgm:presLayoutVars>
      </dgm:prSet>
      <dgm:spPr/>
      <dgm:t>
        <a:bodyPr/>
        <a:lstStyle/>
        <a:p>
          <a:endParaRPr lang="zh-TW" altLang="en-US"/>
        </a:p>
      </dgm:t>
    </dgm:pt>
    <dgm:pt modelId="{44622166-CF33-456C-9077-6DEC13CC2C99}" type="pres">
      <dgm:prSet presAssocID="{045C7EF2-6923-4878-AB4B-BD6B6079F144}" presName="gear3srcNode" presStyleLbl="node1" presStyleIdx="2" presStyleCnt="3"/>
      <dgm:spPr/>
      <dgm:t>
        <a:bodyPr/>
        <a:lstStyle/>
        <a:p>
          <a:endParaRPr lang="zh-TW" altLang="en-US"/>
        </a:p>
      </dgm:t>
    </dgm:pt>
    <dgm:pt modelId="{819C62AB-B8BF-441D-946D-0019C74094A0}" type="pres">
      <dgm:prSet presAssocID="{045C7EF2-6923-4878-AB4B-BD6B6079F144}" presName="gear3dstNode" presStyleLbl="node1" presStyleIdx="2" presStyleCnt="3"/>
      <dgm:spPr/>
      <dgm:t>
        <a:bodyPr/>
        <a:lstStyle/>
        <a:p>
          <a:endParaRPr lang="zh-TW" altLang="en-US"/>
        </a:p>
      </dgm:t>
    </dgm:pt>
    <dgm:pt modelId="{F76F5116-0F09-4A4D-8E50-418B6A2A2621}" type="pres">
      <dgm:prSet presAssocID="{9287A160-E768-4BED-84A9-3B9672468066}" presName="connector1" presStyleLbl="sibTrans2D1" presStyleIdx="0" presStyleCnt="3"/>
      <dgm:spPr/>
      <dgm:t>
        <a:bodyPr/>
        <a:lstStyle/>
        <a:p>
          <a:endParaRPr lang="zh-TW" altLang="en-US"/>
        </a:p>
      </dgm:t>
    </dgm:pt>
    <dgm:pt modelId="{051CCD68-EA9F-41C6-9A97-3D3C05771C7C}" type="pres">
      <dgm:prSet presAssocID="{2DA69EFD-A6DA-44C9-B362-8557877CD589}" presName="connector2" presStyleLbl="sibTrans2D1" presStyleIdx="1" presStyleCnt="3"/>
      <dgm:spPr/>
      <dgm:t>
        <a:bodyPr/>
        <a:lstStyle/>
        <a:p>
          <a:endParaRPr lang="zh-TW" altLang="en-US"/>
        </a:p>
      </dgm:t>
    </dgm:pt>
    <dgm:pt modelId="{A2A9F2CF-3523-4C8D-80FE-3C068BE941F3}" type="pres">
      <dgm:prSet presAssocID="{2DF64F02-5EBF-42B4-92CF-E259950163D4}" presName="connector3" presStyleLbl="sibTrans2D1" presStyleIdx="2" presStyleCnt="3"/>
      <dgm:spPr/>
      <dgm:t>
        <a:bodyPr/>
        <a:lstStyle/>
        <a:p>
          <a:endParaRPr lang="zh-TW" altLang="en-US"/>
        </a:p>
      </dgm:t>
    </dgm:pt>
  </dgm:ptLst>
  <dgm:cxnLst>
    <dgm:cxn modelId="{036BF4AA-BFB5-464B-9F6F-CE4BF03882CB}" type="presOf" srcId="{FFEFE2CE-1A86-4A88-B561-294CA7184E0D}" destId="{9E5D7C0B-A88F-46C2-82FB-2C8CF577CDF3}" srcOrd="0" destOrd="0" presId="urn:microsoft.com/office/officeart/2005/8/layout/gear1"/>
    <dgm:cxn modelId="{8C8AD533-2743-4781-8FDA-D24313740304}" type="presOf" srcId="{FFEFE2CE-1A86-4A88-B561-294CA7184E0D}" destId="{A27D72BB-D070-491B-8A9B-17958C722A07}" srcOrd="2" destOrd="0" presId="urn:microsoft.com/office/officeart/2005/8/layout/gear1"/>
    <dgm:cxn modelId="{246D4B09-1D13-437B-8F3F-144E17B52487}" srcId="{C06E32C0-C1A7-4A15-8B0D-90DC409DD603}" destId="{FFEFE2CE-1A86-4A88-B561-294CA7184E0D}" srcOrd="1" destOrd="0" parTransId="{0983328B-C2AD-4B4B-8F69-B738C29FE2F5}" sibTransId="{2DA69EFD-A6DA-44C9-B362-8557877CD589}"/>
    <dgm:cxn modelId="{F82B0CD3-90F7-4FE6-8AF6-8560C8F06DCC}" type="presOf" srcId="{FFEFE2CE-1A86-4A88-B561-294CA7184E0D}" destId="{19EB9A2A-2DAB-4BB8-9B11-613533CD2679}" srcOrd="1" destOrd="0" presId="urn:microsoft.com/office/officeart/2005/8/layout/gear1"/>
    <dgm:cxn modelId="{A3A53CD6-3EB2-4FCC-ACEB-292301290900}" type="presOf" srcId="{045C7EF2-6923-4878-AB4B-BD6B6079F144}" destId="{B6D00D40-4B0B-4B23-933B-688BEB410EB1}" srcOrd="1" destOrd="0" presId="urn:microsoft.com/office/officeart/2005/8/layout/gear1"/>
    <dgm:cxn modelId="{F8762DEC-302B-49A9-85F5-1E0B091F247F}" type="presOf" srcId="{C01F3418-8330-4981-BA80-D4462ED494F2}" destId="{337B3B03-C87F-4116-867B-3BB940A7EF81}" srcOrd="1" destOrd="0" presId="urn:microsoft.com/office/officeart/2005/8/layout/gear1"/>
    <dgm:cxn modelId="{FC7A16A4-7E0E-4BB0-94C2-50AAEE5EF3A7}" type="presOf" srcId="{045C7EF2-6923-4878-AB4B-BD6B6079F144}" destId="{721D1F3E-8D9B-4E96-958E-F9BB7D5C67A0}" srcOrd="0" destOrd="0" presId="urn:microsoft.com/office/officeart/2005/8/layout/gear1"/>
    <dgm:cxn modelId="{8F14BFD3-F0D3-45E0-8CFA-C7B103BA5A8C}" type="presOf" srcId="{2DA69EFD-A6DA-44C9-B362-8557877CD589}" destId="{051CCD68-EA9F-41C6-9A97-3D3C05771C7C}" srcOrd="0" destOrd="0" presId="urn:microsoft.com/office/officeart/2005/8/layout/gear1"/>
    <dgm:cxn modelId="{09584759-58C1-4652-9614-42B82822E82D}" type="presOf" srcId="{2DF64F02-5EBF-42B4-92CF-E259950163D4}" destId="{A2A9F2CF-3523-4C8D-80FE-3C068BE941F3}" srcOrd="0" destOrd="0" presId="urn:microsoft.com/office/officeart/2005/8/layout/gear1"/>
    <dgm:cxn modelId="{2090137A-3975-4507-A9F5-503EB0D25E97}" type="presOf" srcId="{C01F3418-8330-4981-BA80-D4462ED494F2}" destId="{C251C704-083A-4AB2-8ED1-68156A2C2458}" srcOrd="0" destOrd="0" presId="urn:microsoft.com/office/officeart/2005/8/layout/gear1"/>
    <dgm:cxn modelId="{DC853642-58B4-46B4-AB4D-2F2DE285D4C1}" type="presOf" srcId="{C06E32C0-C1A7-4A15-8B0D-90DC409DD603}" destId="{A49286F5-7F04-4BDA-B6D4-0D6EE7279C01}" srcOrd="0" destOrd="0" presId="urn:microsoft.com/office/officeart/2005/8/layout/gear1"/>
    <dgm:cxn modelId="{BE99E9E9-CB7A-45DC-B4A9-5CCC958DA8A7}" type="presOf" srcId="{045C7EF2-6923-4878-AB4B-BD6B6079F144}" destId="{44622166-CF33-456C-9077-6DEC13CC2C99}" srcOrd="2" destOrd="0" presId="urn:microsoft.com/office/officeart/2005/8/layout/gear1"/>
    <dgm:cxn modelId="{EBF9B23A-9DBB-4536-9D51-9B67EA132ED0}" srcId="{C06E32C0-C1A7-4A15-8B0D-90DC409DD603}" destId="{045C7EF2-6923-4878-AB4B-BD6B6079F144}" srcOrd="2" destOrd="0" parTransId="{E2217BE9-C749-4010-887D-431769D013DF}" sibTransId="{2DF64F02-5EBF-42B4-92CF-E259950163D4}"/>
    <dgm:cxn modelId="{E2439D4A-AE40-418B-9380-29AA6131FCF8}" type="presOf" srcId="{C01F3418-8330-4981-BA80-D4462ED494F2}" destId="{C3468407-88AF-4532-BD1F-577504988597}" srcOrd="2" destOrd="0" presId="urn:microsoft.com/office/officeart/2005/8/layout/gear1"/>
    <dgm:cxn modelId="{22C356CF-55CC-4910-B6E3-74C3A6B11CE3}" type="presOf" srcId="{9287A160-E768-4BED-84A9-3B9672468066}" destId="{F76F5116-0F09-4A4D-8E50-418B6A2A2621}" srcOrd="0" destOrd="0" presId="urn:microsoft.com/office/officeart/2005/8/layout/gear1"/>
    <dgm:cxn modelId="{3FB25017-EC80-486B-98B2-E7EEC75BA601}" type="presOf" srcId="{045C7EF2-6923-4878-AB4B-BD6B6079F144}" destId="{819C62AB-B8BF-441D-946D-0019C74094A0}" srcOrd="3" destOrd="0" presId="urn:microsoft.com/office/officeart/2005/8/layout/gear1"/>
    <dgm:cxn modelId="{DE409FBF-647B-48FE-8BED-F9D12CA7C149}" srcId="{C06E32C0-C1A7-4A15-8B0D-90DC409DD603}" destId="{C01F3418-8330-4981-BA80-D4462ED494F2}" srcOrd="0" destOrd="0" parTransId="{E2E49109-B07F-4515-946D-70BC099F043D}" sibTransId="{9287A160-E768-4BED-84A9-3B9672468066}"/>
    <dgm:cxn modelId="{8CFA0C1B-DB2E-4360-BAD1-C99635374101}" type="presParOf" srcId="{A49286F5-7F04-4BDA-B6D4-0D6EE7279C01}" destId="{C251C704-083A-4AB2-8ED1-68156A2C2458}" srcOrd="0" destOrd="0" presId="urn:microsoft.com/office/officeart/2005/8/layout/gear1"/>
    <dgm:cxn modelId="{8E5E0285-893F-4DB5-994D-8F08FEF66458}" type="presParOf" srcId="{A49286F5-7F04-4BDA-B6D4-0D6EE7279C01}" destId="{337B3B03-C87F-4116-867B-3BB940A7EF81}" srcOrd="1" destOrd="0" presId="urn:microsoft.com/office/officeart/2005/8/layout/gear1"/>
    <dgm:cxn modelId="{16693286-91E9-4BF4-8C4F-19532BB92B28}" type="presParOf" srcId="{A49286F5-7F04-4BDA-B6D4-0D6EE7279C01}" destId="{C3468407-88AF-4532-BD1F-577504988597}" srcOrd="2" destOrd="0" presId="urn:microsoft.com/office/officeart/2005/8/layout/gear1"/>
    <dgm:cxn modelId="{C4E0027C-F778-4D59-9D20-6EDA34F12124}" type="presParOf" srcId="{A49286F5-7F04-4BDA-B6D4-0D6EE7279C01}" destId="{9E5D7C0B-A88F-46C2-82FB-2C8CF577CDF3}" srcOrd="3" destOrd="0" presId="urn:microsoft.com/office/officeart/2005/8/layout/gear1"/>
    <dgm:cxn modelId="{6391B3AE-D1FD-4614-8E5B-E5691BAD1BB8}" type="presParOf" srcId="{A49286F5-7F04-4BDA-B6D4-0D6EE7279C01}" destId="{19EB9A2A-2DAB-4BB8-9B11-613533CD2679}" srcOrd="4" destOrd="0" presId="urn:microsoft.com/office/officeart/2005/8/layout/gear1"/>
    <dgm:cxn modelId="{A969AE67-E916-443F-B51B-38838EE90731}" type="presParOf" srcId="{A49286F5-7F04-4BDA-B6D4-0D6EE7279C01}" destId="{A27D72BB-D070-491B-8A9B-17958C722A07}" srcOrd="5" destOrd="0" presId="urn:microsoft.com/office/officeart/2005/8/layout/gear1"/>
    <dgm:cxn modelId="{11B0DFB9-43D0-42B4-9F96-06BF5474A597}" type="presParOf" srcId="{A49286F5-7F04-4BDA-B6D4-0D6EE7279C01}" destId="{721D1F3E-8D9B-4E96-958E-F9BB7D5C67A0}" srcOrd="6" destOrd="0" presId="urn:microsoft.com/office/officeart/2005/8/layout/gear1"/>
    <dgm:cxn modelId="{5862E0BC-656E-43CD-99A3-6C3BD315EB7B}" type="presParOf" srcId="{A49286F5-7F04-4BDA-B6D4-0D6EE7279C01}" destId="{B6D00D40-4B0B-4B23-933B-688BEB410EB1}" srcOrd="7" destOrd="0" presId="urn:microsoft.com/office/officeart/2005/8/layout/gear1"/>
    <dgm:cxn modelId="{EB7B3399-3903-482C-809A-FDFE9BB9FC4A}" type="presParOf" srcId="{A49286F5-7F04-4BDA-B6D4-0D6EE7279C01}" destId="{44622166-CF33-456C-9077-6DEC13CC2C99}" srcOrd="8" destOrd="0" presId="urn:microsoft.com/office/officeart/2005/8/layout/gear1"/>
    <dgm:cxn modelId="{85D59679-8FD7-488C-BB2D-EAD93B023600}" type="presParOf" srcId="{A49286F5-7F04-4BDA-B6D4-0D6EE7279C01}" destId="{819C62AB-B8BF-441D-946D-0019C74094A0}" srcOrd="9" destOrd="0" presId="urn:microsoft.com/office/officeart/2005/8/layout/gear1"/>
    <dgm:cxn modelId="{AD5DD0FB-3492-4C18-9D4D-79F72A877916}" type="presParOf" srcId="{A49286F5-7F04-4BDA-B6D4-0D6EE7279C01}" destId="{F76F5116-0F09-4A4D-8E50-418B6A2A2621}" srcOrd="10" destOrd="0" presId="urn:microsoft.com/office/officeart/2005/8/layout/gear1"/>
    <dgm:cxn modelId="{FD0A3744-2CDC-4722-AC00-BB71EB8D582F}" type="presParOf" srcId="{A49286F5-7F04-4BDA-B6D4-0D6EE7279C01}" destId="{051CCD68-EA9F-41C6-9A97-3D3C05771C7C}" srcOrd="11" destOrd="0" presId="urn:microsoft.com/office/officeart/2005/8/layout/gear1"/>
    <dgm:cxn modelId="{652D2E80-D823-4258-9547-7BAE5A4B7386}" type="presParOf" srcId="{A49286F5-7F04-4BDA-B6D4-0D6EE7279C01}" destId="{A2A9F2CF-3523-4C8D-80FE-3C068BE941F3}" srcOrd="12" destOrd="0" presId="urn:microsoft.com/office/officeart/2005/8/layout/gear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BCED6BE-E563-4A3A-A518-B1DBA8E6D862}"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zh-TW" altLang="en-US"/>
        </a:p>
      </dgm:t>
    </dgm:pt>
    <dgm:pt modelId="{B06DA659-CD32-4FC5-BBA1-9AB62D5C5E85}">
      <dgm:prSet phldrT="[文字]"/>
      <dgm:spPr/>
      <dgm:t>
        <a:bodyPr vert="vert"/>
        <a:lstStyle/>
        <a:p>
          <a:r>
            <a:rPr lang="zh-TW" altLang="en-US" dirty="0"/>
            <a:t>問卷三大構面</a:t>
          </a:r>
        </a:p>
      </dgm:t>
    </dgm:pt>
    <dgm:pt modelId="{11CEEA12-7AB6-4B4D-BBF8-394DB37C5ECE}" type="parTrans" cxnId="{E18ACE67-6E46-4507-8974-8918FFA0CA61}">
      <dgm:prSet/>
      <dgm:spPr/>
      <dgm:t>
        <a:bodyPr/>
        <a:lstStyle/>
        <a:p>
          <a:endParaRPr lang="zh-TW" altLang="en-US"/>
        </a:p>
      </dgm:t>
    </dgm:pt>
    <dgm:pt modelId="{ADB2B4DA-CB04-4D7F-9DAD-F8751AB706D2}" type="sibTrans" cxnId="{E18ACE67-6E46-4507-8974-8918FFA0CA61}">
      <dgm:prSet/>
      <dgm:spPr/>
      <dgm:t>
        <a:bodyPr/>
        <a:lstStyle/>
        <a:p>
          <a:endParaRPr lang="zh-TW" altLang="en-US"/>
        </a:p>
      </dgm:t>
    </dgm:pt>
    <dgm:pt modelId="{5B77AD51-B16E-46D2-A91B-E87EABC21CB5}">
      <dgm:prSet phldrT="[文字]"/>
      <dgm:spPr/>
      <dgm:t>
        <a:bodyPr/>
        <a:lstStyle/>
        <a:p>
          <a:r>
            <a:rPr lang="zh-TW" altLang="en-US" dirty="0"/>
            <a:t>網站認知</a:t>
          </a:r>
        </a:p>
      </dgm:t>
    </dgm:pt>
    <dgm:pt modelId="{C28D2A62-C8B9-43D4-BB61-30D01EEDEB39}" type="parTrans" cxnId="{D6DC5ECC-A5A4-470D-B7F4-FF4C34378BF3}">
      <dgm:prSet/>
      <dgm:spPr/>
      <dgm:t>
        <a:bodyPr/>
        <a:lstStyle/>
        <a:p>
          <a:endParaRPr lang="zh-TW" altLang="en-US"/>
        </a:p>
      </dgm:t>
    </dgm:pt>
    <dgm:pt modelId="{A7973730-FC13-43B6-BC15-46E5BE4E6CC1}" type="sibTrans" cxnId="{D6DC5ECC-A5A4-470D-B7F4-FF4C34378BF3}">
      <dgm:prSet/>
      <dgm:spPr/>
      <dgm:t>
        <a:bodyPr/>
        <a:lstStyle/>
        <a:p>
          <a:endParaRPr lang="zh-TW" altLang="en-US"/>
        </a:p>
      </dgm:t>
    </dgm:pt>
    <dgm:pt modelId="{CC6B1665-AE71-42BB-99EF-F53012C8089B}">
      <dgm:prSet phldrT="[文字]"/>
      <dgm:spPr/>
      <dgm:t>
        <a:bodyPr/>
        <a:lstStyle/>
        <a:p>
          <a:r>
            <a:rPr lang="zh-TW" altLang="en-US" dirty="0"/>
            <a:t>消費者型態</a:t>
          </a:r>
        </a:p>
      </dgm:t>
    </dgm:pt>
    <dgm:pt modelId="{95E96AFC-1447-4C9A-A251-8850CB7A1D07}" type="parTrans" cxnId="{38064518-D928-480D-A521-AB2C1EB7B6FC}">
      <dgm:prSet/>
      <dgm:spPr/>
      <dgm:t>
        <a:bodyPr/>
        <a:lstStyle/>
        <a:p>
          <a:endParaRPr lang="zh-TW" altLang="en-US"/>
        </a:p>
      </dgm:t>
    </dgm:pt>
    <dgm:pt modelId="{DA8E182A-F579-4FF8-8140-60ECA724A6B4}" type="sibTrans" cxnId="{38064518-D928-480D-A521-AB2C1EB7B6FC}">
      <dgm:prSet/>
      <dgm:spPr/>
      <dgm:t>
        <a:bodyPr/>
        <a:lstStyle/>
        <a:p>
          <a:endParaRPr lang="zh-TW" altLang="en-US"/>
        </a:p>
      </dgm:t>
    </dgm:pt>
    <dgm:pt modelId="{1A15444F-96E7-4BF7-A7E5-AB2AAA4A5A9B}">
      <dgm:prSet phldrT="[文字]"/>
      <dgm:spPr/>
      <dgm:t>
        <a:bodyPr/>
        <a:lstStyle/>
        <a:p>
          <a:r>
            <a:rPr lang="zh-TW" altLang="en-US" dirty="0"/>
            <a:t>網站態度</a:t>
          </a:r>
        </a:p>
      </dgm:t>
    </dgm:pt>
    <dgm:pt modelId="{42EBF778-B2CF-4903-A704-63F6D27DFF32}" type="parTrans" cxnId="{6FD4288F-DBE2-4028-8658-854E9A29B30B}">
      <dgm:prSet/>
      <dgm:spPr/>
      <dgm:t>
        <a:bodyPr/>
        <a:lstStyle/>
        <a:p>
          <a:endParaRPr lang="zh-TW" altLang="en-US"/>
        </a:p>
      </dgm:t>
    </dgm:pt>
    <dgm:pt modelId="{6C12B5BD-A4E4-4586-9BE8-035E4B9642EB}" type="sibTrans" cxnId="{6FD4288F-DBE2-4028-8658-854E9A29B30B}">
      <dgm:prSet/>
      <dgm:spPr/>
      <dgm:t>
        <a:bodyPr/>
        <a:lstStyle/>
        <a:p>
          <a:endParaRPr lang="zh-TW" altLang="en-US"/>
        </a:p>
      </dgm:t>
    </dgm:pt>
    <dgm:pt modelId="{54B020A8-9BE2-437E-8B85-057EE2757E26}" type="pres">
      <dgm:prSet presAssocID="{DBCED6BE-E563-4A3A-A518-B1DBA8E6D862}" presName="Name0" presStyleCnt="0">
        <dgm:presLayoutVars>
          <dgm:chPref val="1"/>
          <dgm:dir/>
          <dgm:animOne val="branch"/>
          <dgm:animLvl val="lvl"/>
          <dgm:resizeHandles val="exact"/>
        </dgm:presLayoutVars>
      </dgm:prSet>
      <dgm:spPr/>
      <dgm:t>
        <a:bodyPr/>
        <a:lstStyle/>
        <a:p>
          <a:endParaRPr lang="zh-TW" altLang="en-US"/>
        </a:p>
      </dgm:t>
    </dgm:pt>
    <dgm:pt modelId="{9E806E79-048C-4F6E-A95F-62C2F8CE11BC}" type="pres">
      <dgm:prSet presAssocID="{B06DA659-CD32-4FC5-BBA1-9AB62D5C5E85}" presName="root1" presStyleCnt="0"/>
      <dgm:spPr/>
    </dgm:pt>
    <dgm:pt modelId="{4EE427D6-5F12-4950-A4EE-0C21AC24D05C}" type="pres">
      <dgm:prSet presAssocID="{B06DA659-CD32-4FC5-BBA1-9AB62D5C5E85}" presName="LevelOneTextNode" presStyleLbl="node0" presStyleIdx="0" presStyleCnt="1" custLinFactX="-161932" custLinFactNeighborX="-200000" custLinFactNeighborY="-491">
        <dgm:presLayoutVars>
          <dgm:chPref val="3"/>
        </dgm:presLayoutVars>
      </dgm:prSet>
      <dgm:spPr/>
      <dgm:t>
        <a:bodyPr/>
        <a:lstStyle/>
        <a:p>
          <a:endParaRPr lang="zh-TW" altLang="en-US"/>
        </a:p>
      </dgm:t>
    </dgm:pt>
    <dgm:pt modelId="{BC8A3016-C7BA-48C8-8DCB-5098029249CB}" type="pres">
      <dgm:prSet presAssocID="{B06DA659-CD32-4FC5-BBA1-9AB62D5C5E85}" presName="level2hierChild" presStyleCnt="0"/>
      <dgm:spPr/>
    </dgm:pt>
    <dgm:pt modelId="{BAE538D1-E911-409D-A8AB-5BA72D8C612A}" type="pres">
      <dgm:prSet presAssocID="{C28D2A62-C8B9-43D4-BB61-30D01EEDEB39}" presName="conn2-1" presStyleLbl="parChTrans1D2" presStyleIdx="0" presStyleCnt="3"/>
      <dgm:spPr/>
      <dgm:t>
        <a:bodyPr/>
        <a:lstStyle/>
        <a:p>
          <a:endParaRPr lang="zh-TW" altLang="en-US"/>
        </a:p>
      </dgm:t>
    </dgm:pt>
    <dgm:pt modelId="{6B89A0A5-3D9C-4040-9B15-78886B21446D}" type="pres">
      <dgm:prSet presAssocID="{C28D2A62-C8B9-43D4-BB61-30D01EEDEB39}" presName="connTx" presStyleLbl="parChTrans1D2" presStyleIdx="0" presStyleCnt="3"/>
      <dgm:spPr/>
      <dgm:t>
        <a:bodyPr/>
        <a:lstStyle/>
        <a:p>
          <a:endParaRPr lang="zh-TW" altLang="en-US"/>
        </a:p>
      </dgm:t>
    </dgm:pt>
    <dgm:pt modelId="{9A5281E2-11FD-43D4-BD48-15D2458F4306}" type="pres">
      <dgm:prSet presAssocID="{5B77AD51-B16E-46D2-A91B-E87EABC21CB5}" presName="root2" presStyleCnt="0"/>
      <dgm:spPr/>
    </dgm:pt>
    <dgm:pt modelId="{F0A543BA-6277-43BF-9576-5A95B8954153}" type="pres">
      <dgm:prSet presAssocID="{5B77AD51-B16E-46D2-A91B-E87EABC21CB5}" presName="LevelTwoTextNode" presStyleLbl="node2" presStyleIdx="0" presStyleCnt="3" custLinFactX="-1675" custLinFactNeighborX="-100000" custLinFactNeighborY="-41363">
        <dgm:presLayoutVars>
          <dgm:chPref val="3"/>
        </dgm:presLayoutVars>
      </dgm:prSet>
      <dgm:spPr/>
      <dgm:t>
        <a:bodyPr/>
        <a:lstStyle/>
        <a:p>
          <a:endParaRPr lang="zh-TW" altLang="en-US"/>
        </a:p>
      </dgm:t>
    </dgm:pt>
    <dgm:pt modelId="{452EFE6B-939A-49A5-A939-2F3CC8A383D0}" type="pres">
      <dgm:prSet presAssocID="{5B77AD51-B16E-46D2-A91B-E87EABC21CB5}" presName="level3hierChild" presStyleCnt="0"/>
      <dgm:spPr/>
    </dgm:pt>
    <dgm:pt modelId="{FD9DC2B5-7EE4-4503-99BB-0F76B859E716}" type="pres">
      <dgm:prSet presAssocID="{95E96AFC-1447-4C9A-A251-8850CB7A1D07}" presName="conn2-1" presStyleLbl="parChTrans1D2" presStyleIdx="1" presStyleCnt="3"/>
      <dgm:spPr/>
      <dgm:t>
        <a:bodyPr/>
        <a:lstStyle/>
        <a:p>
          <a:endParaRPr lang="zh-TW" altLang="en-US"/>
        </a:p>
      </dgm:t>
    </dgm:pt>
    <dgm:pt modelId="{36BE4153-D887-4EFF-9E92-EB601E5B9412}" type="pres">
      <dgm:prSet presAssocID="{95E96AFC-1447-4C9A-A251-8850CB7A1D07}" presName="connTx" presStyleLbl="parChTrans1D2" presStyleIdx="1" presStyleCnt="3"/>
      <dgm:spPr/>
      <dgm:t>
        <a:bodyPr/>
        <a:lstStyle/>
        <a:p>
          <a:endParaRPr lang="zh-TW" altLang="en-US"/>
        </a:p>
      </dgm:t>
    </dgm:pt>
    <dgm:pt modelId="{01304EF9-AE2B-4CDA-912D-2D79369F263F}" type="pres">
      <dgm:prSet presAssocID="{CC6B1665-AE71-42BB-99EF-F53012C8089B}" presName="root2" presStyleCnt="0"/>
      <dgm:spPr/>
    </dgm:pt>
    <dgm:pt modelId="{D3F5A81F-65AB-4C4D-85C1-482E7F992A4F}" type="pres">
      <dgm:prSet presAssocID="{CC6B1665-AE71-42BB-99EF-F53012C8089B}" presName="LevelTwoTextNode" presStyleLbl="node2" presStyleIdx="1" presStyleCnt="3" custLinFactNeighborX="-56039" custLinFactNeighborY="1559">
        <dgm:presLayoutVars>
          <dgm:chPref val="3"/>
        </dgm:presLayoutVars>
      </dgm:prSet>
      <dgm:spPr/>
      <dgm:t>
        <a:bodyPr/>
        <a:lstStyle/>
        <a:p>
          <a:endParaRPr lang="zh-TW" altLang="en-US"/>
        </a:p>
      </dgm:t>
    </dgm:pt>
    <dgm:pt modelId="{F686932A-D98F-4106-99D7-7E96313C1BB3}" type="pres">
      <dgm:prSet presAssocID="{CC6B1665-AE71-42BB-99EF-F53012C8089B}" presName="level3hierChild" presStyleCnt="0"/>
      <dgm:spPr/>
    </dgm:pt>
    <dgm:pt modelId="{DC8D59D7-2157-4353-BE30-0AC22E79A435}" type="pres">
      <dgm:prSet presAssocID="{42EBF778-B2CF-4903-A704-63F6D27DFF32}" presName="conn2-1" presStyleLbl="parChTrans1D2" presStyleIdx="2" presStyleCnt="3"/>
      <dgm:spPr/>
      <dgm:t>
        <a:bodyPr/>
        <a:lstStyle/>
        <a:p>
          <a:endParaRPr lang="zh-TW" altLang="en-US"/>
        </a:p>
      </dgm:t>
    </dgm:pt>
    <dgm:pt modelId="{6D37C017-F6F2-4669-B8BF-27609A0BA3E1}" type="pres">
      <dgm:prSet presAssocID="{42EBF778-B2CF-4903-A704-63F6D27DFF32}" presName="connTx" presStyleLbl="parChTrans1D2" presStyleIdx="2" presStyleCnt="3"/>
      <dgm:spPr/>
      <dgm:t>
        <a:bodyPr/>
        <a:lstStyle/>
        <a:p>
          <a:endParaRPr lang="zh-TW" altLang="en-US"/>
        </a:p>
      </dgm:t>
    </dgm:pt>
    <dgm:pt modelId="{1399371D-D1ED-4F4D-9A09-FBE6BAB80896}" type="pres">
      <dgm:prSet presAssocID="{1A15444F-96E7-4BF7-A7E5-AB2AAA4A5A9B}" presName="root2" presStyleCnt="0"/>
      <dgm:spPr/>
    </dgm:pt>
    <dgm:pt modelId="{9198B279-8AF5-4640-977A-4DA83A426132}" type="pres">
      <dgm:prSet presAssocID="{1A15444F-96E7-4BF7-A7E5-AB2AAA4A5A9B}" presName="LevelTwoTextNode" presStyleLbl="node2" presStyleIdx="2" presStyleCnt="3" custLinFactNeighborX="-15891" custLinFactNeighborY="54290">
        <dgm:presLayoutVars>
          <dgm:chPref val="3"/>
        </dgm:presLayoutVars>
      </dgm:prSet>
      <dgm:spPr/>
      <dgm:t>
        <a:bodyPr/>
        <a:lstStyle/>
        <a:p>
          <a:endParaRPr lang="zh-TW" altLang="en-US"/>
        </a:p>
      </dgm:t>
    </dgm:pt>
    <dgm:pt modelId="{F0B1BA49-5968-4B73-96AB-DB0CA6468025}" type="pres">
      <dgm:prSet presAssocID="{1A15444F-96E7-4BF7-A7E5-AB2AAA4A5A9B}" presName="level3hierChild" presStyleCnt="0"/>
      <dgm:spPr/>
    </dgm:pt>
  </dgm:ptLst>
  <dgm:cxnLst>
    <dgm:cxn modelId="{D6DC5ECC-A5A4-470D-B7F4-FF4C34378BF3}" srcId="{B06DA659-CD32-4FC5-BBA1-9AB62D5C5E85}" destId="{5B77AD51-B16E-46D2-A91B-E87EABC21CB5}" srcOrd="0" destOrd="0" parTransId="{C28D2A62-C8B9-43D4-BB61-30D01EEDEB39}" sibTransId="{A7973730-FC13-43B6-BC15-46E5BE4E6CC1}"/>
    <dgm:cxn modelId="{15159A88-44D4-4BAA-A5F4-88785C8A4987}" type="presOf" srcId="{5B77AD51-B16E-46D2-A91B-E87EABC21CB5}" destId="{F0A543BA-6277-43BF-9576-5A95B8954153}" srcOrd="0" destOrd="0" presId="urn:microsoft.com/office/officeart/2008/layout/HorizontalMultiLevelHierarchy"/>
    <dgm:cxn modelId="{2E472D5B-E800-43A2-AD90-C1365F0842D3}" type="presOf" srcId="{42EBF778-B2CF-4903-A704-63F6D27DFF32}" destId="{6D37C017-F6F2-4669-B8BF-27609A0BA3E1}" srcOrd="1" destOrd="0" presId="urn:microsoft.com/office/officeart/2008/layout/HorizontalMultiLevelHierarchy"/>
    <dgm:cxn modelId="{74022A6A-EFBF-4867-94FE-4D5017A3DDE2}" type="presOf" srcId="{42EBF778-B2CF-4903-A704-63F6D27DFF32}" destId="{DC8D59D7-2157-4353-BE30-0AC22E79A435}" srcOrd="0" destOrd="0" presId="urn:microsoft.com/office/officeart/2008/layout/HorizontalMultiLevelHierarchy"/>
    <dgm:cxn modelId="{46CE3A75-FB7E-468E-AF09-957A93E61489}" type="presOf" srcId="{95E96AFC-1447-4C9A-A251-8850CB7A1D07}" destId="{FD9DC2B5-7EE4-4503-99BB-0F76B859E716}" srcOrd="0" destOrd="0" presId="urn:microsoft.com/office/officeart/2008/layout/HorizontalMultiLevelHierarchy"/>
    <dgm:cxn modelId="{2494AD0C-FCFC-45DF-8A91-B4DBAABC2615}" type="presOf" srcId="{C28D2A62-C8B9-43D4-BB61-30D01EEDEB39}" destId="{BAE538D1-E911-409D-A8AB-5BA72D8C612A}" srcOrd="0" destOrd="0" presId="urn:microsoft.com/office/officeart/2008/layout/HorizontalMultiLevelHierarchy"/>
    <dgm:cxn modelId="{968158C1-0353-43F6-BF36-0C2355DE0D1A}" type="presOf" srcId="{1A15444F-96E7-4BF7-A7E5-AB2AAA4A5A9B}" destId="{9198B279-8AF5-4640-977A-4DA83A426132}" srcOrd="0" destOrd="0" presId="urn:microsoft.com/office/officeart/2008/layout/HorizontalMultiLevelHierarchy"/>
    <dgm:cxn modelId="{38064518-D928-480D-A521-AB2C1EB7B6FC}" srcId="{B06DA659-CD32-4FC5-BBA1-9AB62D5C5E85}" destId="{CC6B1665-AE71-42BB-99EF-F53012C8089B}" srcOrd="1" destOrd="0" parTransId="{95E96AFC-1447-4C9A-A251-8850CB7A1D07}" sibTransId="{DA8E182A-F579-4FF8-8140-60ECA724A6B4}"/>
    <dgm:cxn modelId="{6FD4288F-DBE2-4028-8658-854E9A29B30B}" srcId="{B06DA659-CD32-4FC5-BBA1-9AB62D5C5E85}" destId="{1A15444F-96E7-4BF7-A7E5-AB2AAA4A5A9B}" srcOrd="2" destOrd="0" parTransId="{42EBF778-B2CF-4903-A704-63F6D27DFF32}" sibTransId="{6C12B5BD-A4E4-4586-9BE8-035E4B9642EB}"/>
    <dgm:cxn modelId="{92349B8C-E51A-4319-87FD-94C87676728B}" type="presOf" srcId="{B06DA659-CD32-4FC5-BBA1-9AB62D5C5E85}" destId="{4EE427D6-5F12-4950-A4EE-0C21AC24D05C}" srcOrd="0" destOrd="0" presId="urn:microsoft.com/office/officeart/2008/layout/HorizontalMultiLevelHierarchy"/>
    <dgm:cxn modelId="{6E6D94AB-6831-4E3D-97B1-D0A17115761A}" type="presOf" srcId="{95E96AFC-1447-4C9A-A251-8850CB7A1D07}" destId="{36BE4153-D887-4EFF-9E92-EB601E5B9412}" srcOrd="1" destOrd="0" presId="urn:microsoft.com/office/officeart/2008/layout/HorizontalMultiLevelHierarchy"/>
    <dgm:cxn modelId="{E18ACE67-6E46-4507-8974-8918FFA0CA61}" srcId="{DBCED6BE-E563-4A3A-A518-B1DBA8E6D862}" destId="{B06DA659-CD32-4FC5-BBA1-9AB62D5C5E85}" srcOrd="0" destOrd="0" parTransId="{11CEEA12-7AB6-4B4D-BBF8-394DB37C5ECE}" sibTransId="{ADB2B4DA-CB04-4D7F-9DAD-F8751AB706D2}"/>
    <dgm:cxn modelId="{9DD75501-096A-43E9-B330-03123F2B4FB9}" type="presOf" srcId="{DBCED6BE-E563-4A3A-A518-B1DBA8E6D862}" destId="{54B020A8-9BE2-437E-8B85-057EE2757E26}" srcOrd="0" destOrd="0" presId="urn:microsoft.com/office/officeart/2008/layout/HorizontalMultiLevelHierarchy"/>
    <dgm:cxn modelId="{0178FDC9-C227-4D07-B358-9AF671EFAE0F}" type="presOf" srcId="{C28D2A62-C8B9-43D4-BB61-30D01EEDEB39}" destId="{6B89A0A5-3D9C-4040-9B15-78886B21446D}" srcOrd="1" destOrd="0" presId="urn:microsoft.com/office/officeart/2008/layout/HorizontalMultiLevelHierarchy"/>
    <dgm:cxn modelId="{57C53E47-FA69-4377-9B99-EB15B77542AF}" type="presOf" srcId="{CC6B1665-AE71-42BB-99EF-F53012C8089B}" destId="{D3F5A81F-65AB-4C4D-85C1-482E7F992A4F}" srcOrd="0" destOrd="0" presId="urn:microsoft.com/office/officeart/2008/layout/HorizontalMultiLevelHierarchy"/>
    <dgm:cxn modelId="{4CA01CAC-3288-49CB-AC6D-5D350CE9DC29}" type="presParOf" srcId="{54B020A8-9BE2-437E-8B85-057EE2757E26}" destId="{9E806E79-048C-4F6E-A95F-62C2F8CE11BC}" srcOrd="0" destOrd="0" presId="urn:microsoft.com/office/officeart/2008/layout/HorizontalMultiLevelHierarchy"/>
    <dgm:cxn modelId="{247CD091-2CC5-44A0-8B84-09C144D82B49}" type="presParOf" srcId="{9E806E79-048C-4F6E-A95F-62C2F8CE11BC}" destId="{4EE427D6-5F12-4950-A4EE-0C21AC24D05C}" srcOrd="0" destOrd="0" presId="urn:microsoft.com/office/officeart/2008/layout/HorizontalMultiLevelHierarchy"/>
    <dgm:cxn modelId="{940CA169-C9F4-4469-8092-6A7D75694F0C}" type="presParOf" srcId="{9E806E79-048C-4F6E-A95F-62C2F8CE11BC}" destId="{BC8A3016-C7BA-48C8-8DCB-5098029249CB}" srcOrd="1" destOrd="0" presId="urn:microsoft.com/office/officeart/2008/layout/HorizontalMultiLevelHierarchy"/>
    <dgm:cxn modelId="{D02833DF-372D-4E0F-BCED-28D7864CF518}" type="presParOf" srcId="{BC8A3016-C7BA-48C8-8DCB-5098029249CB}" destId="{BAE538D1-E911-409D-A8AB-5BA72D8C612A}" srcOrd="0" destOrd="0" presId="urn:microsoft.com/office/officeart/2008/layout/HorizontalMultiLevelHierarchy"/>
    <dgm:cxn modelId="{DFC07020-4835-4B9A-980E-033DAB193A0A}" type="presParOf" srcId="{BAE538D1-E911-409D-A8AB-5BA72D8C612A}" destId="{6B89A0A5-3D9C-4040-9B15-78886B21446D}" srcOrd="0" destOrd="0" presId="urn:microsoft.com/office/officeart/2008/layout/HorizontalMultiLevelHierarchy"/>
    <dgm:cxn modelId="{ED1CCC0D-13E9-47AE-BA79-7A1F49F19314}" type="presParOf" srcId="{BC8A3016-C7BA-48C8-8DCB-5098029249CB}" destId="{9A5281E2-11FD-43D4-BD48-15D2458F4306}" srcOrd="1" destOrd="0" presId="urn:microsoft.com/office/officeart/2008/layout/HorizontalMultiLevelHierarchy"/>
    <dgm:cxn modelId="{780D11F5-2563-4C86-9A9E-14EE615911A1}" type="presParOf" srcId="{9A5281E2-11FD-43D4-BD48-15D2458F4306}" destId="{F0A543BA-6277-43BF-9576-5A95B8954153}" srcOrd="0" destOrd="0" presId="urn:microsoft.com/office/officeart/2008/layout/HorizontalMultiLevelHierarchy"/>
    <dgm:cxn modelId="{9E4F7600-B457-4B35-9C0C-2D241DB9FE40}" type="presParOf" srcId="{9A5281E2-11FD-43D4-BD48-15D2458F4306}" destId="{452EFE6B-939A-49A5-A939-2F3CC8A383D0}" srcOrd="1" destOrd="0" presId="urn:microsoft.com/office/officeart/2008/layout/HorizontalMultiLevelHierarchy"/>
    <dgm:cxn modelId="{C4DD708A-001D-47E1-9AAD-2BF6A86CD4E9}" type="presParOf" srcId="{BC8A3016-C7BA-48C8-8DCB-5098029249CB}" destId="{FD9DC2B5-7EE4-4503-99BB-0F76B859E716}" srcOrd="2" destOrd="0" presId="urn:microsoft.com/office/officeart/2008/layout/HorizontalMultiLevelHierarchy"/>
    <dgm:cxn modelId="{E705385C-A326-4979-8455-C9055D870738}" type="presParOf" srcId="{FD9DC2B5-7EE4-4503-99BB-0F76B859E716}" destId="{36BE4153-D887-4EFF-9E92-EB601E5B9412}" srcOrd="0" destOrd="0" presId="urn:microsoft.com/office/officeart/2008/layout/HorizontalMultiLevelHierarchy"/>
    <dgm:cxn modelId="{7D3A0832-38D4-4626-BFDD-29A02CF8A201}" type="presParOf" srcId="{BC8A3016-C7BA-48C8-8DCB-5098029249CB}" destId="{01304EF9-AE2B-4CDA-912D-2D79369F263F}" srcOrd="3" destOrd="0" presId="urn:microsoft.com/office/officeart/2008/layout/HorizontalMultiLevelHierarchy"/>
    <dgm:cxn modelId="{D9310372-C39D-4987-9BDC-77A673B01BBD}" type="presParOf" srcId="{01304EF9-AE2B-4CDA-912D-2D79369F263F}" destId="{D3F5A81F-65AB-4C4D-85C1-482E7F992A4F}" srcOrd="0" destOrd="0" presId="urn:microsoft.com/office/officeart/2008/layout/HorizontalMultiLevelHierarchy"/>
    <dgm:cxn modelId="{086CE5B9-DCF0-43C5-8CF9-0C7D55B2D68C}" type="presParOf" srcId="{01304EF9-AE2B-4CDA-912D-2D79369F263F}" destId="{F686932A-D98F-4106-99D7-7E96313C1BB3}" srcOrd="1" destOrd="0" presId="urn:microsoft.com/office/officeart/2008/layout/HorizontalMultiLevelHierarchy"/>
    <dgm:cxn modelId="{8493D659-F89C-4F49-A944-4D779139798F}" type="presParOf" srcId="{BC8A3016-C7BA-48C8-8DCB-5098029249CB}" destId="{DC8D59D7-2157-4353-BE30-0AC22E79A435}" srcOrd="4" destOrd="0" presId="urn:microsoft.com/office/officeart/2008/layout/HorizontalMultiLevelHierarchy"/>
    <dgm:cxn modelId="{872481FD-5335-49E8-85E7-7259747BDA13}" type="presParOf" srcId="{DC8D59D7-2157-4353-BE30-0AC22E79A435}" destId="{6D37C017-F6F2-4669-B8BF-27609A0BA3E1}" srcOrd="0" destOrd="0" presId="urn:microsoft.com/office/officeart/2008/layout/HorizontalMultiLevelHierarchy"/>
    <dgm:cxn modelId="{634FC833-8227-46CC-9667-347A692AEE0A}" type="presParOf" srcId="{BC8A3016-C7BA-48C8-8DCB-5098029249CB}" destId="{1399371D-D1ED-4F4D-9A09-FBE6BAB80896}" srcOrd="5" destOrd="0" presId="urn:microsoft.com/office/officeart/2008/layout/HorizontalMultiLevelHierarchy"/>
    <dgm:cxn modelId="{7EBE59C7-6929-45C7-87A1-EA3E97CD130E}" type="presParOf" srcId="{1399371D-D1ED-4F4D-9A09-FBE6BAB80896}" destId="{9198B279-8AF5-4640-977A-4DA83A426132}" srcOrd="0" destOrd="0" presId="urn:microsoft.com/office/officeart/2008/layout/HorizontalMultiLevelHierarchy"/>
    <dgm:cxn modelId="{5A454DBF-3E92-4F68-9A47-15F1862DF8CC}" type="presParOf" srcId="{1399371D-D1ED-4F4D-9A09-FBE6BAB80896}" destId="{F0B1BA49-5968-4B73-96AB-DB0CA6468025}"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BCED6BE-E563-4A3A-A518-B1DBA8E6D862}" type="doc">
      <dgm:prSet loTypeId="urn:microsoft.com/office/officeart/2008/layout/HorizontalMultiLevelHierarchy" loCatId="hierarchy" qsTypeId="urn:microsoft.com/office/officeart/2005/8/quickstyle/simple1" qsCatId="simple" csTypeId="urn:microsoft.com/office/officeart/2005/8/colors/accent1_2" csCatId="accent1" phldr="1"/>
      <dgm:spPr/>
      <dgm:t>
        <a:bodyPr/>
        <a:lstStyle/>
        <a:p>
          <a:endParaRPr lang="zh-TW" altLang="en-US"/>
        </a:p>
      </dgm:t>
    </dgm:pt>
    <dgm:pt modelId="{B06DA659-CD32-4FC5-BBA1-9AB62D5C5E85}">
      <dgm:prSet phldrT="[文字]"/>
      <dgm:spPr/>
      <dgm:t>
        <a:bodyPr vert="vert"/>
        <a:lstStyle/>
        <a:p>
          <a:r>
            <a:rPr lang="zh-TW" altLang="en-US" dirty="0"/>
            <a:t>問卷三方面</a:t>
          </a:r>
        </a:p>
      </dgm:t>
    </dgm:pt>
    <dgm:pt modelId="{11CEEA12-7AB6-4B4D-BBF8-394DB37C5ECE}" type="parTrans" cxnId="{E18ACE67-6E46-4507-8974-8918FFA0CA61}">
      <dgm:prSet/>
      <dgm:spPr/>
      <dgm:t>
        <a:bodyPr/>
        <a:lstStyle/>
        <a:p>
          <a:endParaRPr lang="zh-TW" altLang="en-US"/>
        </a:p>
      </dgm:t>
    </dgm:pt>
    <dgm:pt modelId="{ADB2B4DA-CB04-4D7F-9DAD-F8751AB706D2}" type="sibTrans" cxnId="{E18ACE67-6E46-4507-8974-8918FFA0CA61}">
      <dgm:prSet/>
      <dgm:spPr/>
      <dgm:t>
        <a:bodyPr/>
        <a:lstStyle/>
        <a:p>
          <a:endParaRPr lang="zh-TW" altLang="en-US"/>
        </a:p>
      </dgm:t>
    </dgm:pt>
    <dgm:pt modelId="{5B77AD51-B16E-46D2-A91B-E87EABC21CB5}">
      <dgm:prSet phldrT="[文字]"/>
      <dgm:spPr/>
      <dgm:t>
        <a:bodyPr/>
        <a:lstStyle/>
        <a:p>
          <a:r>
            <a:rPr lang="zh-TW" altLang="en-US" dirty="0"/>
            <a:t>購物次數</a:t>
          </a:r>
        </a:p>
      </dgm:t>
    </dgm:pt>
    <dgm:pt modelId="{C28D2A62-C8B9-43D4-BB61-30D01EEDEB39}" type="parTrans" cxnId="{D6DC5ECC-A5A4-470D-B7F4-FF4C34378BF3}">
      <dgm:prSet/>
      <dgm:spPr/>
      <dgm:t>
        <a:bodyPr/>
        <a:lstStyle/>
        <a:p>
          <a:endParaRPr lang="zh-TW" altLang="en-US"/>
        </a:p>
      </dgm:t>
    </dgm:pt>
    <dgm:pt modelId="{A7973730-FC13-43B6-BC15-46E5BE4E6CC1}" type="sibTrans" cxnId="{D6DC5ECC-A5A4-470D-B7F4-FF4C34378BF3}">
      <dgm:prSet/>
      <dgm:spPr/>
      <dgm:t>
        <a:bodyPr/>
        <a:lstStyle/>
        <a:p>
          <a:endParaRPr lang="zh-TW" altLang="en-US"/>
        </a:p>
      </dgm:t>
    </dgm:pt>
    <dgm:pt modelId="{CC6B1665-AE71-42BB-99EF-F53012C8089B}">
      <dgm:prSet phldrT="[文字]"/>
      <dgm:spPr/>
      <dgm:t>
        <a:bodyPr/>
        <a:lstStyle/>
        <a:p>
          <a:r>
            <a:rPr lang="zh-TW" altLang="en-US" dirty="0"/>
            <a:t>購買金額</a:t>
          </a:r>
        </a:p>
      </dgm:t>
    </dgm:pt>
    <dgm:pt modelId="{95E96AFC-1447-4C9A-A251-8850CB7A1D07}" type="parTrans" cxnId="{38064518-D928-480D-A521-AB2C1EB7B6FC}">
      <dgm:prSet/>
      <dgm:spPr/>
      <dgm:t>
        <a:bodyPr/>
        <a:lstStyle/>
        <a:p>
          <a:endParaRPr lang="zh-TW" altLang="en-US"/>
        </a:p>
      </dgm:t>
    </dgm:pt>
    <dgm:pt modelId="{DA8E182A-F579-4FF8-8140-60ECA724A6B4}" type="sibTrans" cxnId="{38064518-D928-480D-A521-AB2C1EB7B6FC}">
      <dgm:prSet/>
      <dgm:spPr/>
      <dgm:t>
        <a:bodyPr/>
        <a:lstStyle/>
        <a:p>
          <a:endParaRPr lang="zh-TW" altLang="en-US"/>
        </a:p>
      </dgm:t>
    </dgm:pt>
    <dgm:pt modelId="{1A15444F-96E7-4BF7-A7E5-AB2AAA4A5A9B}">
      <dgm:prSet phldrT="[文字]"/>
      <dgm:spPr/>
      <dgm:t>
        <a:bodyPr/>
        <a:lstStyle/>
        <a:p>
          <a:r>
            <a:rPr lang="zh-TW" altLang="en-US" dirty="0"/>
            <a:t>上網時間</a:t>
          </a:r>
        </a:p>
      </dgm:t>
    </dgm:pt>
    <dgm:pt modelId="{42EBF778-B2CF-4903-A704-63F6D27DFF32}" type="parTrans" cxnId="{6FD4288F-DBE2-4028-8658-854E9A29B30B}">
      <dgm:prSet/>
      <dgm:spPr/>
      <dgm:t>
        <a:bodyPr/>
        <a:lstStyle/>
        <a:p>
          <a:endParaRPr lang="zh-TW" altLang="en-US"/>
        </a:p>
      </dgm:t>
    </dgm:pt>
    <dgm:pt modelId="{6C12B5BD-A4E4-4586-9BE8-035E4B9642EB}" type="sibTrans" cxnId="{6FD4288F-DBE2-4028-8658-854E9A29B30B}">
      <dgm:prSet/>
      <dgm:spPr/>
      <dgm:t>
        <a:bodyPr/>
        <a:lstStyle/>
        <a:p>
          <a:endParaRPr lang="zh-TW" altLang="en-US"/>
        </a:p>
      </dgm:t>
    </dgm:pt>
    <dgm:pt modelId="{54B020A8-9BE2-437E-8B85-057EE2757E26}" type="pres">
      <dgm:prSet presAssocID="{DBCED6BE-E563-4A3A-A518-B1DBA8E6D862}" presName="Name0" presStyleCnt="0">
        <dgm:presLayoutVars>
          <dgm:chPref val="1"/>
          <dgm:dir/>
          <dgm:animOne val="branch"/>
          <dgm:animLvl val="lvl"/>
          <dgm:resizeHandles val="exact"/>
        </dgm:presLayoutVars>
      </dgm:prSet>
      <dgm:spPr/>
      <dgm:t>
        <a:bodyPr/>
        <a:lstStyle/>
        <a:p>
          <a:endParaRPr lang="zh-TW" altLang="en-US"/>
        </a:p>
      </dgm:t>
    </dgm:pt>
    <dgm:pt modelId="{9E806E79-048C-4F6E-A95F-62C2F8CE11BC}" type="pres">
      <dgm:prSet presAssocID="{B06DA659-CD32-4FC5-BBA1-9AB62D5C5E85}" presName="root1" presStyleCnt="0"/>
      <dgm:spPr/>
    </dgm:pt>
    <dgm:pt modelId="{4EE427D6-5F12-4950-A4EE-0C21AC24D05C}" type="pres">
      <dgm:prSet presAssocID="{B06DA659-CD32-4FC5-BBA1-9AB62D5C5E85}" presName="LevelOneTextNode" presStyleLbl="node0" presStyleIdx="0" presStyleCnt="1" custLinFactX="-161932" custLinFactNeighborX="-200000" custLinFactNeighborY="-491">
        <dgm:presLayoutVars>
          <dgm:chPref val="3"/>
        </dgm:presLayoutVars>
      </dgm:prSet>
      <dgm:spPr/>
      <dgm:t>
        <a:bodyPr/>
        <a:lstStyle/>
        <a:p>
          <a:endParaRPr lang="zh-TW" altLang="en-US"/>
        </a:p>
      </dgm:t>
    </dgm:pt>
    <dgm:pt modelId="{BC8A3016-C7BA-48C8-8DCB-5098029249CB}" type="pres">
      <dgm:prSet presAssocID="{B06DA659-CD32-4FC5-BBA1-9AB62D5C5E85}" presName="level2hierChild" presStyleCnt="0"/>
      <dgm:spPr/>
    </dgm:pt>
    <dgm:pt modelId="{BAE538D1-E911-409D-A8AB-5BA72D8C612A}" type="pres">
      <dgm:prSet presAssocID="{C28D2A62-C8B9-43D4-BB61-30D01EEDEB39}" presName="conn2-1" presStyleLbl="parChTrans1D2" presStyleIdx="0" presStyleCnt="3"/>
      <dgm:spPr/>
      <dgm:t>
        <a:bodyPr/>
        <a:lstStyle/>
        <a:p>
          <a:endParaRPr lang="zh-TW" altLang="en-US"/>
        </a:p>
      </dgm:t>
    </dgm:pt>
    <dgm:pt modelId="{6B89A0A5-3D9C-4040-9B15-78886B21446D}" type="pres">
      <dgm:prSet presAssocID="{C28D2A62-C8B9-43D4-BB61-30D01EEDEB39}" presName="connTx" presStyleLbl="parChTrans1D2" presStyleIdx="0" presStyleCnt="3"/>
      <dgm:spPr/>
      <dgm:t>
        <a:bodyPr/>
        <a:lstStyle/>
        <a:p>
          <a:endParaRPr lang="zh-TW" altLang="en-US"/>
        </a:p>
      </dgm:t>
    </dgm:pt>
    <dgm:pt modelId="{9A5281E2-11FD-43D4-BD48-15D2458F4306}" type="pres">
      <dgm:prSet presAssocID="{5B77AD51-B16E-46D2-A91B-E87EABC21CB5}" presName="root2" presStyleCnt="0"/>
      <dgm:spPr/>
    </dgm:pt>
    <dgm:pt modelId="{F0A543BA-6277-43BF-9576-5A95B8954153}" type="pres">
      <dgm:prSet presAssocID="{5B77AD51-B16E-46D2-A91B-E87EABC21CB5}" presName="LevelTwoTextNode" presStyleLbl="node2" presStyleIdx="0" presStyleCnt="3" custLinFactX="-1675" custLinFactNeighborX="-100000" custLinFactNeighborY="-41363">
        <dgm:presLayoutVars>
          <dgm:chPref val="3"/>
        </dgm:presLayoutVars>
      </dgm:prSet>
      <dgm:spPr/>
      <dgm:t>
        <a:bodyPr/>
        <a:lstStyle/>
        <a:p>
          <a:endParaRPr lang="zh-TW" altLang="en-US"/>
        </a:p>
      </dgm:t>
    </dgm:pt>
    <dgm:pt modelId="{452EFE6B-939A-49A5-A939-2F3CC8A383D0}" type="pres">
      <dgm:prSet presAssocID="{5B77AD51-B16E-46D2-A91B-E87EABC21CB5}" presName="level3hierChild" presStyleCnt="0"/>
      <dgm:spPr/>
    </dgm:pt>
    <dgm:pt modelId="{FD9DC2B5-7EE4-4503-99BB-0F76B859E716}" type="pres">
      <dgm:prSet presAssocID="{95E96AFC-1447-4C9A-A251-8850CB7A1D07}" presName="conn2-1" presStyleLbl="parChTrans1D2" presStyleIdx="1" presStyleCnt="3"/>
      <dgm:spPr/>
      <dgm:t>
        <a:bodyPr/>
        <a:lstStyle/>
        <a:p>
          <a:endParaRPr lang="zh-TW" altLang="en-US"/>
        </a:p>
      </dgm:t>
    </dgm:pt>
    <dgm:pt modelId="{36BE4153-D887-4EFF-9E92-EB601E5B9412}" type="pres">
      <dgm:prSet presAssocID="{95E96AFC-1447-4C9A-A251-8850CB7A1D07}" presName="connTx" presStyleLbl="parChTrans1D2" presStyleIdx="1" presStyleCnt="3"/>
      <dgm:spPr/>
      <dgm:t>
        <a:bodyPr/>
        <a:lstStyle/>
        <a:p>
          <a:endParaRPr lang="zh-TW" altLang="en-US"/>
        </a:p>
      </dgm:t>
    </dgm:pt>
    <dgm:pt modelId="{01304EF9-AE2B-4CDA-912D-2D79369F263F}" type="pres">
      <dgm:prSet presAssocID="{CC6B1665-AE71-42BB-99EF-F53012C8089B}" presName="root2" presStyleCnt="0"/>
      <dgm:spPr/>
    </dgm:pt>
    <dgm:pt modelId="{D3F5A81F-65AB-4C4D-85C1-482E7F992A4F}" type="pres">
      <dgm:prSet presAssocID="{CC6B1665-AE71-42BB-99EF-F53012C8089B}" presName="LevelTwoTextNode" presStyleLbl="node2" presStyleIdx="1" presStyleCnt="3" custLinFactNeighborX="-56039" custLinFactNeighborY="1559">
        <dgm:presLayoutVars>
          <dgm:chPref val="3"/>
        </dgm:presLayoutVars>
      </dgm:prSet>
      <dgm:spPr/>
      <dgm:t>
        <a:bodyPr/>
        <a:lstStyle/>
        <a:p>
          <a:endParaRPr lang="zh-TW" altLang="en-US"/>
        </a:p>
      </dgm:t>
    </dgm:pt>
    <dgm:pt modelId="{F686932A-D98F-4106-99D7-7E96313C1BB3}" type="pres">
      <dgm:prSet presAssocID="{CC6B1665-AE71-42BB-99EF-F53012C8089B}" presName="level3hierChild" presStyleCnt="0"/>
      <dgm:spPr/>
    </dgm:pt>
    <dgm:pt modelId="{DC8D59D7-2157-4353-BE30-0AC22E79A435}" type="pres">
      <dgm:prSet presAssocID="{42EBF778-B2CF-4903-A704-63F6D27DFF32}" presName="conn2-1" presStyleLbl="parChTrans1D2" presStyleIdx="2" presStyleCnt="3"/>
      <dgm:spPr/>
      <dgm:t>
        <a:bodyPr/>
        <a:lstStyle/>
        <a:p>
          <a:endParaRPr lang="zh-TW" altLang="en-US"/>
        </a:p>
      </dgm:t>
    </dgm:pt>
    <dgm:pt modelId="{6D37C017-F6F2-4669-B8BF-27609A0BA3E1}" type="pres">
      <dgm:prSet presAssocID="{42EBF778-B2CF-4903-A704-63F6D27DFF32}" presName="connTx" presStyleLbl="parChTrans1D2" presStyleIdx="2" presStyleCnt="3"/>
      <dgm:spPr/>
      <dgm:t>
        <a:bodyPr/>
        <a:lstStyle/>
        <a:p>
          <a:endParaRPr lang="zh-TW" altLang="en-US"/>
        </a:p>
      </dgm:t>
    </dgm:pt>
    <dgm:pt modelId="{1399371D-D1ED-4F4D-9A09-FBE6BAB80896}" type="pres">
      <dgm:prSet presAssocID="{1A15444F-96E7-4BF7-A7E5-AB2AAA4A5A9B}" presName="root2" presStyleCnt="0"/>
      <dgm:spPr/>
    </dgm:pt>
    <dgm:pt modelId="{9198B279-8AF5-4640-977A-4DA83A426132}" type="pres">
      <dgm:prSet presAssocID="{1A15444F-96E7-4BF7-A7E5-AB2AAA4A5A9B}" presName="LevelTwoTextNode" presStyleLbl="node2" presStyleIdx="2" presStyleCnt="3" custLinFactNeighborX="-15891" custLinFactNeighborY="54290">
        <dgm:presLayoutVars>
          <dgm:chPref val="3"/>
        </dgm:presLayoutVars>
      </dgm:prSet>
      <dgm:spPr/>
      <dgm:t>
        <a:bodyPr/>
        <a:lstStyle/>
        <a:p>
          <a:endParaRPr lang="zh-TW" altLang="en-US"/>
        </a:p>
      </dgm:t>
    </dgm:pt>
    <dgm:pt modelId="{F0B1BA49-5968-4B73-96AB-DB0CA6468025}" type="pres">
      <dgm:prSet presAssocID="{1A15444F-96E7-4BF7-A7E5-AB2AAA4A5A9B}" presName="level3hierChild" presStyleCnt="0"/>
      <dgm:spPr/>
    </dgm:pt>
  </dgm:ptLst>
  <dgm:cxnLst>
    <dgm:cxn modelId="{D6DC5ECC-A5A4-470D-B7F4-FF4C34378BF3}" srcId="{B06DA659-CD32-4FC5-BBA1-9AB62D5C5E85}" destId="{5B77AD51-B16E-46D2-A91B-E87EABC21CB5}" srcOrd="0" destOrd="0" parTransId="{C28D2A62-C8B9-43D4-BB61-30D01EEDEB39}" sibTransId="{A7973730-FC13-43B6-BC15-46E5BE4E6CC1}"/>
    <dgm:cxn modelId="{15159A88-44D4-4BAA-A5F4-88785C8A4987}" type="presOf" srcId="{5B77AD51-B16E-46D2-A91B-E87EABC21CB5}" destId="{F0A543BA-6277-43BF-9576-5A95B8954153}" srcOrd="0" destOrd="0" presId="urn:microsoft.com/office/officeart/2008/layout/HorizontalMultiLevelHierarchy"/>
    <dgm:cxn modelId="{2E472D5B-E800-43A2-AD90-C1365F0842D3}" type="presOf" srcId="{42EBF778-B2CF-4903-A704-63F6D27DFF32}" destId="{6D37C017-F6F2-4669-B8BF-27609A0BA3E1}" srcOrd="1" destOrd="0" presId="urn:microsoft.com/office/officeart/2008/layout/HorizontalMultiLevelHierarchy"/>
    <dgm:cxn modelId="{74022A6A-EFBF-4867-94FE-4D5017A3DDE2}" type="presOf" srcId="{42EBF778-B2CF-4903-A704-63F6D27DFF32}" destId="{DC8D59D7-2157-4353-BE30-0AC22E79A435}" srcOrd="0" destOrd="0" presId="urn:microsoft.com/office/officeart/2008/layout/HorizontalMultiLevelHierarchy"/>
    <dgm:cxn modelId="{46CE3A75-FB7E-468E-AF09-957A93E61489}" type="presOf" srcId="{95E96AFC-1447-4C9A-A251-8850CB7A1D07}" destId="{FD9DC2B5-7EE4-4503-99BB-0F76B859E716}" srcOrd="0" destOrd="0" presId="urn:microsoft.com/office/officeart/2008/layout/HorizontalMultiLevelHierarchy"/>
    <dgm:cxn modelId="{2494AD0C-FCFC-45DF-8A91-B4DBAABC2615}" type="presOf" srcId="{C28D2A62-C8B9-43D4-BB61-30D01EEDEB39}" destId="{BAE538D1-E911-409D-A8AB-5BA72D8C612A}" srcOrd="0" destOrd="0" presId="urn:microsoft.com/office/officeart/2008/layout/HorizontalMultiLevelHierarchy"/>
    <dgm:cxn modelId="{968158C1-0353-43F6-BF36-0C2355DE0D1A}" type="presOf" srcId="{1A15444F-96E7-4BF7-A7E5-AB2AAA4A5A9B}" destId="{9198B279-8AF5-4640-977A-4DA83A426132}" srcOrd="0" destOrd="0" presId="urn:microsoft.com/office/officeart/2008/layout/HorizontalMultiLevelHierarchy"/>
    <dgm:cxn modelId="{38064518-D928-480D-A521-AB2C1EB7B6FC}" srcId="{B06DA659-CD32-4FC5-BBA1-9AB62D5C5E85}" destId="{CC6B1665-AE71-42BB-99EF-F53012C8089B}" srcOrd="1" destOrd="0" parTransId="{95E96AFC-1447-4C9A-A251-8850CB7A1D07}" sibTransId="{DA8E182A-F579-4FF8-8140-60ECA724A6B4}"/>
    <dgm:cxn modelId="{6FD4288F-DBE2-4028-8658-854E9A29B30B}" srcId="{B06DA659-CD32-4FC5-BBA1-9AB62D5C5E85}" destId="{1A15444F-96E7-4BF7-A7E5-AB2AAA4A5A9B}" srcOrd="2" destOrd="0" parTransId="{42EBF778-B2CF-4903-A704-63F6D27DFF32}" sibTransId="{6C12B5BD-A4E4-4586-9BE8-035E4B9642EB}"/>
    <dgm:cxn modelId="{92349B8C-E51A-4319-87FD-94C87676728B}" type="presOf" srcId="{B06DA659-CD32-4FC5-BBA1-9AB62D5C5E85}" destId="{4EE427D6-5F12-4950-A4EE-0C21AC24D05C}" srcOrd="0" destOrd="0" presId="urn:microsoft.com/office/officeart/2008/layout/HorizontalMultiLevelHierarchy"/>
    <dgm:cxn modelId="{6E6D94AB-6831-4E3D-97B1-D0A17115761A}" type="presOf" srcId="{95E96AFC-1447-4C9A-A251-8850CB7A1D07}" destId="{36BE4153-D887-4EFF-9E92-EB601E5B9412}" srcOrd="1" destOrd="0" presId="urn:microsoft.com/office/officeart/2008/layout/HorizontalMultiLevelHierarchy"/>
    <dgm:cxn modelId="{E18ACE67-6E46-4507-8974-8918FFA0CA61}" srcId="{DBCED6BE-E563-4A3A-A518-B1DBA8E6D862}" destId="{B06DA659-CD32-4FC5-BBA1-9AB62D5C5E85}" srcOrd="0" destOrd="0" parTransId="{11CEEA12-7AB6-4B4D-BBF8-394DB37C5ECE}" sibTransId="{ADB2B4DA-CB04-4D7F-9DAD-F8751AB706D2}"/>
    <dgm:cxn modelId="{9DD75501-096A-43E9-B330-03123F2B4FB9}" type="presOf" srcId="{DBCED6BE-E563-4A3A-A518-B1DBA8E6D862}" destId="{54B020A8-9BE2-437E-8B85-057EE2757E26}" srcOrd="0" destOrd="0" presId="urn:microsoft.com/office/officeart/2008/layout/HorizontalMultiLevelHierarchy"/>
    <dgm:cxn modelId="{0178FDC9-C227-4D07-B358-9AF671EFAE0F}" type="presOf" srcId="{C28D2A62-C8B9-43D4-BB61-30D01EEDEB39}" destId="{6B89A0A5-3D9C-4040-9B15-78886B21446D}" srcOrd="1" destOrd="0" presId="urn:microsoft.com/office/officeart/2008/layout/HorizontalMultiLevelHierarchy"/>
    <dgm:cxn modelId="{57C53E47-FA69-4377-9B99-EB15B77542AF}" type="presOf" srcId="{CC6B1665-AE71-42BB-99EF-F53012C8089B}" destId="{D3F5A81F-65AB-4C4D-85C1-482E7F992A4F}" srcOrd="0" destOrd="0" presId="urn:microsoft.com/office/officeart/2008/layout/HorizontalMultiLevelHierarchy"/>
    <dgm:cxn modelId="{4CA01CAC-3288-49CB-AC6D-5D350CE9DC29}" type="presParOf" srcId="{54B020A8-9BE2-437E-8B85-057EE2757E26}" destId="{9E806E79-048C-4F6E-A95F-62C2F8CE11BC}" srcOrd="0" destOrd="0" presId="urn:microsoft.com/office/officeart/2008/layout/HorizontalMultiLevelHierarchy"/>
    <dgm:cxn modelId="{247CD091-2CC5-44A0-8B84-09C144D82B49}" type="presParOf" srcId="{9E806E79-048C-4F6E-A95F-62C2F8CE11BC}" destId="{4EE427D6-5F12-4950-A4EE-0C21AC24D05C}" srcOrd="0" destOrd="0" presId="urn:microsoft.com/office/officeart/2008/layout/HorizontalMultiLevelHierarchy"/>
    <dgm:cxn modelId="{940CA169-C9F4-4469-8092-6A7D75694F0C}" type="presParOf" srcId="{9E806E79-048C-4F6E-A95F-62C2F8CE11BC}" destId="{BC8A3016-C7BA-48C8-8DCB-5098029249CB}" srcOrd="1" destOrd="0" presId="urn:microsoft.com/office/officeart/2008/layout/HorizontalMultiLevelHierarchy"/>
    <dgm:cxn modelId="{D02833DF-372D-4E0F-BCED-28D7864CF518}" type="presParOf" srcId="{BC8A3016-C7BA-48C8-8DCB-5098029249CB}" destId="{BAE538D1-E911-409D-A8AB-5BA72D8C612A}" srcOrd="0" destOrd="0" presId="urn:microsoft.com/office/officeart/2008/layout/HorizontalMultiLevelHierarchy"/>
    <dgm:cxn modelId="{DFC07020-4835-4B9A-980E-033DAB193A0A}" type="presParOf" srcId="{BAE538D1-E911-409D-A8AB-5BA72D8C612A}" destId="{6B89A0A5-3D9C-4040-9B15-78886B21446D}" srcOrd="0" destOrd="0" presId="urn:microsoft.com/office/officeart/2008/layout/HorizontalMultiLevelHierarchy"/>
    <dgm:cxn modelId="{ED1CCC0D-13E9-47AE-BA79-7A1F49F19314}" type="presParOf" srcId="{BC8A3016-C7BA-48C8-8DCB-5098029249CB}" destId="{9A5281E2-11FD-43D4-BD48-15D2458F4306}" srcOrd="1" destOrd="0" presId="urn:microsoft.com/office/officeart/2008/layout/HorizontalMultiLevelHierarchy"/>
    <dgm:cxn modelId="{780D11F5-2563-4C86-9A9E-14EE615911A1}" type="presParOf" srcId="{9A5281E2-11FD-43D4-BD48-15D2458F4306}" destId="{F0A543BA-6277-43BF-9576-5A95B8954153}" srcOrd="0" destOrd="0" presId="urn:microsoft.com/office/officeart/2008/layout/HorizontalMultiLevelHierarchy"/>
    <dgm:cxn modelId="{9E4F7600-B457-4B35-9C0C-2D241DB9FE40}" type="presParOf" srcId="{9A5281E2-11FD-43D4-BD48-15D2458F4306}" destId="{452EFE6B-939A-49A5-A939-2F3CC8A383D0}" srcOrd="1" destOrd="0" presId="urn:microsoft.com/office/officeart/2008/layout/HorizontalMultiLevelHierarchy"/>
    <dgm:cxn modelId="{C4DD708A-001D-47E1-9AAD-2BF6A86CD4E9}" type="presParOf" srcId="{BC8A3016-C7BA-48C8-8DCB-5098029249CB}" destId="{FD9DC2B5-7EE4-4503-99BB-0F76B859E716}" srcOrd="2" destOrd="0" presId="urn:microsoft.com/office/officeart/2008/layout/HorizontalMultiLevelHierarchy"/>
    <dgm:cxn modelId="{E705385C-A326-4979-8455-C9055D870738}" type="presParOf" srcId="{FD9DC2B5-7EE4-4503-99BB-0F76B859E716}" destId="{36BE4153-D887-4EFF-9E92-EB601E5B9412}" srcOrd="0" destOrd="0" presId="urn:microsoft.com/office/officeart/2008/layout/HorizontalMultiLevelHierarchy"/>
    <dgm:cxn modelId="{7D3A0832-38D4-4626-BFDD-29A02CF8A201}" type="presParOf" srcId="{BC8A3016-C7BA-48C8-8DCB-5098029249CB}" destId="{01304EF9-AE2B-4CDA-912D-2D79369F263F}" srcOrd="3" destOrd="0" presId="urn:microsoft.com/office/officeart/2008/layout/HorizontalMultiLevelHierarchy"/>
    <dgm:cxn modelId="{D9310372-C39D-4987-9BDC-77A673B01BBD}" type="presParOf" srcId="{01304EF9-AE2B-4CDA-912D-2D79369F263F}" destId="{D3F5A81F-65AB-4C4D-85C1-482E7F992A4F}" srcOrd="0" destOrd="0" presId="urn:microsoft.com/office/officeart/2008/layout/HorizontalMultiLevelHierarchy"/>
    <dgm:cxn modelId="{086CE5B9-DCF0-43C5-8CF9-0C7D55B2D68C}" type="presParOf" srcId="{01304EF9-AE2B-4CDA-912D-2D79369F263F}" destId="{F686932A-D98F-4106-99D7-7E96313C1BB3}" srcOrd="1" destOrd="0" presId="urn:microsoft.com/office/officeart/2008/layout/HorizontalMultiLevelHierarchy"/>
    <dgm:cxn modelId="{8493D659-F89C-4F49-A944-4D779139798F}" type="presParOf" srcId="{BC8A3016-C7BA-48C8-8DCB-5098029249CB}" destId="{DC8D59D7-2157-4353-BE30-0AC22E79A435}" srcOrd="4" destOrd="0" presId="urn:microsoft.com/office/officeart/2008/layout/HorizontalMultiLevelHierarchy"/>
    <dgm:cxn modelId="{872481FD-5335-49E8-85E7-7259747BDA13}" type="presParOf" srcId="{DC8D59D7-2157-4353-BE30-0AC22E79A435}" destId="{6D37C017-F6F2-4669-B8BF-27609A0BA3E1}" srcOrd="0" destOrd="0" presId="urn:microsoft.com/office/officeart/2008/layout/HorizontalMultiLevelHierarchy"/>
    <dgm:cxn modelId="{634FC833-8227-46CC-9667-347A692AEE0A}" type="presParOf" srcId="{BC8A3016-C7BA-48C8-8DCB-5098029249CB}" destId="{1399371D-D1ED-4F4D-9A09-FBE6BAB80896}" srcOrd="5" destOrd="0" presId="urn:microsoft.com/office/officeart/2008/layout/HorizontalMultiLevelHierarchy"/>
    <dgm:cxn modelId="{7EBE59C7-6929-45C7-87A1-EA3E97CD130E}" type="presParOf" srcId="{1399371D-D1ED-4F4D-9A09-FBE6BAB80896}" destId="{9198B279-8AF5-4640-977A-4DA83A426132}" srcOrd="0" destOrd="0" presId="urn:microsoft.com/office/officeart/2008/layout/HorizontalMultiLevelHierarchy"/>
    <dgm:cxn modelId="{5A454DBF-3E92-4F68-9A47-15F1862DF8CC}" type="presParOf" srcId="{1399371D-D1ED-4F4D-9A09-FBE6BAB80896}" destId="{F0B1BA49-5968-4B73-96AB-DB0CA6468025}" srcOrd="1" destOrd="0" presId="urn:microsoft.com/office/officeart/2008/layout/HorizontalMultiLevelHierarchy"/>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6A0A46-A3D3-40CD-AECF-CC717ED88911}">
      <dsp:nvSpPr>
        <dsp:cNvPr id="0" name=""/>
        <dsp:cNvSpPr/>
      </dsp:nvSpPr>
      <dsp:spPr>
        <a:xfrm>
          <a:off x="1738416" y="2938"/>
          <a:ext cx="1510523" cy="15105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8C083A9-50F2-4F88-AA40-654DA2EFAF0C}">
      <dsp:nvSpPr>
        <dsp:cNvPr id="0" name=""/>
        <dsp:cNvSpPr/>
      </dsp:nvSpPr>
      <dsp:spPr>
        <a:xfrm>
          <a:off x="335787" y="1674927"/>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377950">
            <a:lnSpc>
              <a:spcPct val="90000"/>
            </a:lnSpc>
            <a:spcBef>
              <a:spcPct val="0"/>
            </a:spcBef>
            <a:spcAft>
              <a:spcPct val="35000"/>
            </a:spcAft>
            <a:defRPr b="1"/>
          </a:pPr>
          <a:r>
            <a:rPr lang="zh-TW" altLang="en-US" sz="3100" b="1" kern="1200"/>
            <a:t>研究動機</a:t>
          </a:r>
        </a:p>
      </dsp:txBody>
      <dsp:txXfrm>
        <a:off x="335787" y="1674927"/>
        <a:ext cx="4315781" cy="647367"/>
      </dsp:txXfrm>
    </dsp:sp>
    <dsp:sp modelId="{428F7393-631E-43D3-87F6-3280AE97F68E}">
      <dsp:nvSpPr>
        <dsp:cNvPr id="0" name=""/>
        <dsp:cNvSpPr/>
      </dsp:nvSpPr>
      <dsp:spPr>
        <a:xfrm>
          <a:off x="335787" y="2397394"/>
          <a:ext cx="4315781" cy="1360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755650">
            <a:lnSpc>
              <a:spcPct val="90000"/>
            </a:lnSpc>
            <a:spcBef>
              <a:spcPct val="0"/>
            </a:spcBef>
            <a:spcAft>
              <a:spcPct val="35000"/>
            </a:spcAft>
          </a:pPr>
          <a:r>
            <a:rPr lang="zh-TW" sz="1700" kern="1200"/>
            <a:t>近年來網路使用者與日俱增，而網路的普及也使得現代人消費型態發生變化，由實體購物轉變為網路購物，使得網路平台購物已成為現今社會主流消費方式之一。</a:t>
          </a:r>
          <a:endParaRPr lang="en-US" sz="1700" kern="1200"/>
        </a:p>
      </dsp:txBody>
      <dsp:txXfrm>
        <a:off x="335787" y="2397394"/>
        <a:ext cx="4315781" cy="1360558"/>
      </dsp:txXfrm>
    </dsp:sp>
    <dsp:sp modelId="{B8B58967-60E3-406E-A895-5938D5A3EA04}">
      <dsp:nvSpPr>
        <dsp:cNvPr id="0" name=""/>
        <dsp:cNvSpPr/>
      </dsp:nvSpPr>
      <dsp:spPr>
        <a:xfrm>
          <a:off x="6809459" y="2938"/>
          <a:ext cx="1510523" cy="15105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E94C6CD-C432-44D2-A297-34D5AFB3BE5C}">
      <dsp:nvSpPr>
        <dsp:cNvPr id="0" name=""/>
        <dsp:cNvSpPr/>
      </dsp:nvSpPr>
      <dsp:spPr>
        <a:xfrm>
          <a:off x="5406830" y="1674927"/>
          <a:ext cx="4315781" cy="6473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1377950">
            <a:lnSpc>
              <a:spcPct val="90000"/>
            </a:lnSpc>
            <a:spcBef>
              <a:spcPct val="0"/>
            </a:spcBef>
            <a:spcAft>
              <a:spcPct val="35000"/>
            </a:spcAft>
            <a:defRPr b="1"/>
          </a:pPr>
          <a:r>
            <a:rPr lang="zh-TW" sz="3100" b="1" kern="1200"/>
            <a:t>研究目的</a:t>
          </a:r>
          <a:endParaRPr lang="en-US" sz="3100" kern="1200"/>
        </a:p>
      </dsp:txBody>
      <dsp:txXfrm>
        <a:off x="5406830" y="1674927"/>
        <a:ext cx="4315781" cy="647367"/>
      </dsp:txXfrm>
    </dsp:sp>
    <dsp:sp modelId="{C2CB8B41-8A61-445F-8E7E-137B7080C23C}">
      <dsp:nvSpPr>
        <dsp:cNvPr id="0" name=""/>
        <dsp:cNvSpPr/>
      </dsp:nvSpPr>
      <dsp:spPr>
        <a:xfrm>
          <a:off x="5406830" y="2397394"/>
          <a:ext cx="4315781" cy="136055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lvl="0" algn="ctr" defTabSz="755650">
            <a:lnSpc>
              <a:spcPct val="90000"/>
            </a:lnSpc>
            <a:spcBef>
              <a:spcPct val="0"/>
            </a:spcBef>
            <a:spcAft>
              <a:spcPct val="35000"/>
            </a:spcAft>
          </a:pPr>
          <a:r>
            <a:rPr lang="zh-TW" sz="1700" kern="1200"/>
            <a:t>由於網路購物的盛行，網路平台購物模式具有極大的商機，因此想從中找出潛在消費顧客，針對此類顧客制定行銷策略。</a:t>
          </a:r>
          <a:endParaRPr lang="en-US" sz="1700" kern="1200"/>
        </a:p>
      </dsp:txBody>
      <dsp:txXfrm>
        <a:off x="5406830" y="2397394"/>
        <a:ext cx="4315781" cy="13605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81182C-C618-4617-93C4-4D730D44345E}">
      <dsp:nvSpPr>
        <dsp:cNvPr id="0" name=""/>
        <dsp:cNvSpPr/>
      </dsp:nvSpPr>
      <dsp:spPr>
        <a:xfrm>
          <a:off x="0" y="937470"/>
          <a:ext cx="3143249" cy="1885950"/>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zh-TW" sz="3900" kern="1200">
              <a:sym typeface="Wingdings" panose="05000000000000000000" pitchFamily="2" charset="2"/>
            </a:rPr>
            <a:t></a:t>
          </a:r>
          <a:r>
            <a:rPr lang="zh-TW" sz="3900" kern="1200"/>
            <a:t> 因素分析</a:t>
          </a:r>
          <a:endParaRPr lang="en-US" sz="3900" kern="1200"/>
        </a:p>
      </dsp:txBody>
      <dsp:txXfrm>
        <a:off x="0" y="937470"/>
        <a:ext cx="3143249" cy="1885950"/>
      </dsp:txXfrm>
    </dsp:sp>
    <dsp:sp modelId="{071F222B-1F9D-445A-83ED-3CD11764C1E1}">
      <dsp:nvSpPr>
        <dsp:cNvPr id="0" name=""/>
        <dsp:cNvSpPr/>
      </dsp:nvSpPr>
      <dsp:spPr>
        <a:xfrm>
          <a:off x="3457575" y="937470"/>
          <a:ext cx="3143249" cy="1885950"/>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zh-TW" sz="3900" kern="1200">
              <a:sym typeface="Wingdings" panose="05000000000000000000" pitchFamily="2" charset="2"/>
            </a:rPr>
            <a:t></a:t>
          </a:r>
          <a:r>
            <a:rPr lang="zh-TW" sz="3900" kern="1200"/>
            <a:t> 集群分析</a:t>
          </a:r>
          <a:endParaRPr lang="en-US" sz="3900" kern="1200"/>
        </a:p>
      </dsp:txBody>
      <dsp:txXfrm>
        <a:off x="3457575" y="937470"/>
        <a:ext cx="3143249" cy="1885950"/>
      </dsp:txXfrm>
    </dsp:sp>
    <dsp:sp modelId="{974A8178-3CA0-4D60-971F-48EF607C5EA8}">
      <dsp:nvSpPr>
        <dsp:cNvPr id="0" name=""/>
        <dsp:cNvSpPr/>
      </dsp:nvSpPr>
      <dsp:spPr>
        <a:xfrm>
          <a:off x="6915149" y="937470"/>
          <a:ext cx="3143249" cy="1885950"/>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8590" tIns="148590" rIns="148590" bIns="148590" numCol="1" spcCol="1270" anchor="ctr" anchorCtr="0">
          <a:noAutofit/>
        </a:bodyPr>
        <a:lstStyle/>
        <a:p>
          <a:pPr lvl="0" algn="ctr" defTabSz="1733550">
            <a:lnSpc>
              <a:spcPct val="90000"/>
            </a:lnSpc>
            <a:spcBef>
              <a:spcPct val="0"/>
            </a:spcBef>
            <a:spcAft>
              <a:spcPct val="35000"/>
            </a:spcAft>
          </a:pPr>
          <a:r>
            <a:rPr lang="zh-TW" sz="3900" kern="1200">
              <a:sym typeface="Wingdings" panose="05000000000000000000" pitchFamily="2" charset="2"/>
            </a:rPr>
            <a:t></a:t>
          </a:r>
          <a:r>
            <a:rPr lang="zh-TW" sz="3900" kern="1200"/>
            <a:t> 羅吉斯迴歸分析</a:t>
          </a:r>
          <a:endParaRPr lang="en-US" sz="3900" kern="1200"/>
        </a:p>
      </dsp:txBody>
      <dsp:txXfrm>
        <a:off x="6915149" y="937470"/>
        <a:ext cx="3143249" cy="18859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8D59D7-2157-4353-BE30-0AC22E79A435}">
      <dsp:nvSpPr>
        <dsp:cNvPr id="0" name=""/>
        <dsp:cNvSpPr/>
      </dsp:nvSpPr>
      <dsp:spPr>
        <a:xfrm>
          <a:off x="1394056" y="1880394"/>
          <a:ext cx="2682487" cy="1281116"/>
        </a:xfrm>
        <a:custGeom>
          <a:avLst/>
          <a:gdLst/>
          <a:ahLst/>
          <a:cxnLst/>
          <a:rect l="0" t="0" r="0" b="0"/>
          <a:pathLst>
            <a:path>
              <a:moveTo>
                <a:pt x="0" y="0"/>
              </a:moveTo>
              <a:lnTo>
                <a:pt x="1341243" y="0"/>
              </a:lnTo>
              <a:lnTo>
                <a:pt x="1341243" y="1281116"/>
              </a:lnTo>
              <a:lnTo>
                <a:pt x="2682487" y="1281116"/>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88950">
            <a:lnSpc>
              <a:spcPct val="90000"/>
            </a:lnSpc>
            <a:spcBef>
              <a:spcPct val="0"/>
            </a:spcBef>
            <a:spcAft>
              <a:spcPct val="35000"/>
            </a:spcAft>
          </a:pPr>
          <a:endParaRPr lang="zh-TW" altLang="en-US" sz="1100" kern="1200"/>
        </a:p>
      </dsp:txBody>
      <dsp:txXfrm>
        <a:off x="2660983" y="2446634"/>
        <a:ext cx="148635" cy="148635"/>
      </dsp:txXfrm>
    </dsp:sp>
    <dsp:sp modelId="{FD9DC2B5-7EE4-4503-99BB-0F76B859E716}">
      <dsp:nvSpPr>
        <dsp:cNvPr id="0" name=""/>
        <dsp:cNvSpPr/>
      </dsp:nvSpPr>
      <dsp:spPr>
        <a:xfrm>
          <a:off x="1394056" y="1834674"/>
          <a:ext cx="1741529" cy="91440"/>
        </a:xfrm>
        <a:custGeom>
          <a:avLst/>
          <a:gdLst/>
          <a:ahLst/>
          <a:cxnLst/>
          <a:rect l="0" t="0" r="0" b="0"/>
          <a:pathLst>
            <a:path>
              <a:moveTo>
                <a:pt x="0" y="45720"/>
              </a:moveTo>
              <a:lnTo>
                <a:pt x="870764" y="45720"/>
              </a:lnTo>
              <a:lnTo>
                <a:pt x="870764" y="56859"/>
              </a:lnTo>
              <a:lnTo>
                <a:pt x="1741529" y="5685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TW" altLang="en-US" sz="600" kern="1200"/>
        </a:p>
      </dsp:txBody>
      <dsp:txXfrm>
        <a:off x="2221282" y="1836854"/>
        <a:ext cx="87078" cy="87078"/>
      </dsp:txXfrm>
    </dsp:sp>
    <dsp:sp modelId="{BAE538D1-E911-409D-A8AB-5BA72D8C612A}">
      <dsp:nvSpPr>
        <dsp:cNvPr id="0" name=""/>
        <dsp:cNvSpPr/>
      </dsp:nvSpPr>
      <dsp:spPr>
        <a:xfrm>
          <a:off x="1394056" y="691647"/>
          <a:ext cx="671948" cy="1188746"/>
        </a:xfrm>
        <a:custGeom>
          <a:avLst/>
          <a:gdLst/>
          <a:ahLst/>
          <a:cxnLst/>
          <a:rect l="0" t="0" r="0" b="0"/>
          <a:pathLst>
            <a:path>
              <a:moveTo>
                <a:pt x="0" y="1188746"/>
              </a:moveTo>
              <a:lnTo>
                <a:pt x="335974" y="1188746"/>
              </a:lnTo>
              <a:lnTo>
                <a:pt x="335974" y="0"/>
              </a:lnTo>
              <a:lnTo>
                <a:pt x="671948" y="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TW" altLang="en-US" sz="500" kern="1200"/>
        </a:p>
      </dsp:txBody>
      <dsp:txXfrm>
        <a:off x="1695893" y="1251882"/>
        <a:ext cx="68275" cy="68275"/>
      </dsp:txXfrm>
    </dsp:sp>
    <dsp:sp modelId="{4EE427D6-5F12-4950-A4EE-0C21AC24D05C}">
      <dsp:nvSpPr>
        <dsp:cNvPr id="0" name=""/>
        <dsp:cNvSpPr/>
      </dsp:nvSpPr>
      <dsp:spPr>
        <a:xfrm rot="16200000">
          <a:off x="-843611" y="1523119"/>
          <a:ext cx="3760788" cy="71454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 wrap="square" lIns="19685" tIns="19685" rIns="19685" bIns="19685" numCol="1" spcCol="1270" anchor="ctr" anchorCtr="0">
          <a:noAutofit/>
        </a:bodyPr>
        <a:lstStyle/>
        <a:p>
          <a:pPr lvl="0" algn="ctr" defTabSz="1377950">
            <a:lnSpc>
              <a:spcPct val="90000"/>
            </a:lnSpc>
            <a:spcBef>
              <a:spcPct val="0"/>
            </a:spcBef>
            <a:spcAft>
              <a:spcPct val="35000"/>
            </a:spcAft>
          </a:pPr>
          <a:r>
            <a:rPr lang="zh-TW" altLang="en-US" sz="3100" kern="1200" dirty="0"/>
            <a:t>問卷三大構面</a:t>
          </a:r>
        </a:p>
      </dsp:txBody>
      <dsp:txXfrm>
        <a:off x="-843611" y="1523119"/>
        <a:ext cx="3760788" cy="714549"/>
      </dsp:txXfrm>
    </dsp:sp>
    <dsp:sp modelId="{F0A543BA-6277-43BF-9576-5A95B8954153}">
      <dsp:nvSpPr>
        <dsp:cNvPr id="0" name=""/>
        <dsp:cNvSpPr/>
      </dsp:nvSpPr>
      <dsp:spPr>
        <a:xfrm>
          <a:off x="2066005" y="334372"/>
          <a:ext cx="2343723" cy="71454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zh-TW" altLang="en-US" sz="3100" kern="1200" dirty="0"/>
            <a:t>網站認知</a:t>
          </a:r>
        </a:p>
      </dsp:txBody>
      <dsp:txXfrm>
        <a:off x="2066005" y="334372"/>
        <a:ext cx="2343723" cy="714549"/>
      </dsp:txXfrm>
    </dsp:sp>
    <dsp:sp modelId="{D3F5A81F-65AB-4C4D-85C1-482E7F992A4F}">
      <dsp:nvSpPr>
        <dsp:cNvPr id="0" name=""/>
        <dsp:cNvSpPr/>
      </dsp:nvSpPr>
      <dsp:spPr>
        <a:xfrm>
          <a:off x="3135586" y="1534258"/>
          <a:ext cx="2343723" cy="71454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zh-TW" altLang="en-US" sz="3100" kern="1200" dirty="0"/>
            <a:t>消費者型態</a:t>
          </a:r>
        </a:p>
      </dsp:txBody>
      <dsp:txXfrm>
        <a:off x="3135586" y="1534258"/>
        <a:ext cx="2343723" cy="714549"/>
      </dsp:txXfrm>
    </dsp:sp>
    <dsp:sp modelId="{9198B279-8AF5-4640-977A-4DA83A426132}">
      <dsp:nvSpPr>
        <dsp:cNvPr id="0" name=""/>
        <dsp:cNvSpPr/>
      </dsp:nvSpPr>
      <dsp:spPr>
        <a:xfrm>
          <a:off x="4076544" y="2804235"/>
          <a:ext cx="2343723" cy="71454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zh-TW" altLang="en-US" sz="3100" kern="1200" dirty="0"/>
            <a:t>網站態度</a:t>
          </a:r>
        </a:p>
      </dsp:txBody>
      <dsp:txXfrm>
        <a:off x="4076544" y="2804235"/>
        <a:ext cx="2343723" cy="71454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51C704-083A-4AB2-8ED1-68156A2C2458}">
      <dsp:nvSpPr>
        <dsp:cNvPr id="0" name=""/>
        <dsp:cNvSpPr/>
      </dsp:nvSpPr>
      <dsp:spPr>
        <a:xfrm>
          <a:off x="1435985" y="1249333"/>
          <a:ext cx="1526963" cy="1526963"/>
        </a:xfrm>
        <a:prstGeom prst="gear9">
          <a:avLst/>
        </a:prstGeom>
        <a:gradFill rotWithShape="0">
          <a:gsLst>
            <a:gs pos="0">
              <a:schemeClr val="accent6">
                <a:shade val="50000"/>
                <a:hueOff val="0"/>
                <a:satOff val="0"/>
                <a:lumOff val="0"/>
                <a:alphaOff val="0"/>
                <a:shade val="85000"/>
                <a:satMod val="130000"/>
              </a:schemeClr>
            </a:gs>
            <a:gs pos="34000">
              <a:schemeClr val="accent6">
                <a:shade val="50000"/>
                <a:hueOff val="0"/>
                <a:satOff val="0"/>
                <a:lumOff val="0"/>
                <a:alphaOff val="0"/>
                <a:shade val="87000"/>
                <a:satMod val="125000"/>
              </a:schemeClr>
            </a:gs>
            <a:gs pos="70000">
              <a:schemeClr val="accent6">
                <a:shade val="50000"/>
                <a:hueOff val="0"/>
                <a:satOff val="0"/>
                <a:lumOff val="0"/>
                <a:alphaOff val="0"/>
                <a:tint val="100000"/>
                <a:shade val="90000"/>
                <a:satMod val="130000"/>
              </a:schemeClr>
            </a:gs>
            <a:gs pos="100000">
              <a:schemeClr val="accent6">
                <a:shade val="50000"/>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altLang="zh-TW" sz="2000" kern="1200" dirty="0"/>
            <a:t>EFA</a:t>
          </a:r>
          <a:endParaRPr lang="zh-TW" altLang="en-US" sz="2000" kern="1200" dirty="0"/>
        </a:p>
      </dsp:txBody>
      <dsp:txXfrm>
        <a:off x="1742972" y="1607017"/>
        <a:ext cx="912989" cy="784890"/>
      </dsp:txXfrm>
    </dsp:sp>
    <dsp:sp modelId="{9E5D7C0B-A88F-46C2-82FB-2C8CF577CDF3}">
      <dsp:nvSpPr>
        <dsp:cNvPr id="0" name=""/>
        <dsp:cNvSpPr/>
      </dsp:nvSpPr>
      <dsp:spPr>
        <a:xfrm>
          <a:off x="547570" y="888415"/>
          <a:ext cx="1110518" cy="1110518"/>
        </a:xfrm>
        <a:prstGeom prst="gear6">
          <a:avLst/>
        </a:prstGeom>
        <a:gradFill rotWithShape="0">
          <a:gsLst>
            <a:gs pos="0">
              <a:schemeClr val="accent6">
                <a:shade val="50000"/>
                <a:hueOff val="110184"/>
                <a:satOff val="5457"/>
                <a:lumOff val="24655"/>
                <a:alphaOff val="0"/>
                <a:shade val="85000"/>
                <a:satMod val="130000"/>
              </a:schemeClr>
            </a:gs>
            <a:gs pos="34000">
              <a:schemeClr val="accent6">
                <a:shade val="50000"/>
                <a:hueOff val="110184"/>
                <a:satOff val="5457"/>
                <a:lumOff val="24655"/>
                <a:alphaOff val="0"/>
                <a:shade val="87000"/>
                <a:satMod val="125000"/>
              </a:schemeClr>
            </a:gs>
            <a:gs pos="70000">
              <a:schemeClr val="accent6">
                <a:shade val="50000"/>
                <a:hueOff val="110184"/>
                <a:satOff val="5457"/>
                <a:lumOff val="24655"/>
                <a:alphaOff val="0"/>
                <a:tint val="100000"/>
                <a:shade val="90000"/>
                <a:satMod val="130000"/>
              </a:schemeClr>
            </a:gs>
            <a:gs pos="100000">
              <a:schemeClr val="accent6">
                <a:shade val="50000"/>
                <a:hueOff val="110184"/>
                <a:satOff val="5457"/>
                <a:lumOff val="24655"/>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altLang="zh-TW" sz="2000" kern="1200" dirty="0"/>
            <a:t>PAF</a:t>
          </a:r>
          <a:endParaRPr lang="zh-TW" altLang="en-US" sz="2000" kern="1200" dirty="0"/>
        </a:p>
      </dsp:txBody>
      <dsp:txXfrm>
        <a:off x="827146" y="1169681"/>
        <a:ext cx="551366" cy="547986"/>
      </dsp:txXfrm>
    </dsp:sp>
    <dsp:sp modelId="{721D1F3E-8D9B-4E96-958E-F9BB7D5C67A0}">
      <dsp:nvSpPr>
        <dsp:cNvPr id="0" name=""/>
        <dsp:cNvSpPr/>
      </dsp:nvSpPr>
      <dsp:spPr>
        <a:xfrm rot="20700000">
          <a:off x="1169573" y="122270"/>
          <a:ext cx="1088081" cy="1088081"/>
        </a:xfrm>
        <a:prstGeom prst="gear6">
          <a:avLst/>
        </a:prstGeom>
        <a:gradFill rotWithShape="0">
          <a:gsLst>
            <a:gs pos="0">
              <a:schemeClr val="accent6">
                <a:shade val="50000"/>
                <a:hueOff val="110184"/>
                <a:satOff val="5457"/>
                <a:lumOff val="24655"/>
                <a:alphaOff val="0"/>
                <a:shade val="85000"/>
                <a:satMod val="130000"/>
              </a:schemeClr>
            </a:gs>
            <a:gs pos="34000">
              <a:schemeClr val="accent6">
                <a:shade val="50000"/>
                <a:hueOff val="110184"/>
                <a:satOff val="5457"/>
                <a:lumOff val="24655"/>
                <a:alphaOff val="0"/>
                <a:shade val="87000"/>
                <a:satMod val="125000"/>
              </a:schemeClr>
            </a:gs>
            <a:gs pos="70000">
              <a:schemeClr val="accent6">
                <a:shade val="50000"/>
                <a:hueOff val="110184"/>
                <a:satOff val="5457"/>
                <a:lumOff val="24655"/>
                <a:alphaOff val="0"/>
                <a:tint val="100000"/>
                <a:shade val="90000"/>
                <a:satMod val="130000"/>
              </a:schemeClr>
            </a:gs>
            <a:gs pos="100000">
              <a:schemeClr val="accent6">
                <a:shade val="50000"/>
                <a:hueOff val="110184"/>
                <a:satOff val="5457"/>
                <a:lumOff val="24655"/>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5400" tIns="25400" rIns="25400" bIns="25400" numCol="1" spcCol="1270" anchor="ctr" anchorCtr="0">
          <a:noAutofit/>
        </a:bodyPr>
        <a:lstStyle/>
        <a:p>
          <a:pPr lvl="0" algn="ctr" defTabSz="889000">
            <a:lnSpc>
              <a:spcPct val="90000"/>
            </a:lnSpc>
            <a:spcBef>
              <a:spcPct val="0"/>
            </a:spcBef>
            <a:spcAft>
              <a:spcPct val="35000"/>
            </a:spcAft>
          </a:pPr>
          <a:r>
            <a:rPr lang="en-US" altLang="zh-TW" sz="2000" kern="1200" dirty="0"/>
            <a:t>PCF</a:t>
          </a:r>
          <a:endParaRPr lang="zh-TW" altLang="en-US" sz="2000" kern="1200" dirty="0"/>
        </a:p>
      </dsp:txBody>
      <dsp:txXfrm rot="-20700000">
        <a:off x="1408222" y="360918"/>
        <a:ext cx="610785" cy="610785"/>
      </dsp:txXfrm>
    </dsp:sp>
    <dsp:sp modelId="{F76F5116-0F09-4A4D-8E50-418B6A2A2621}">
      <dsp:nvSpPr>
        <dsp:cNvPr id="0" name=""/>
        <dsp:cNvSpPr/>
      </dsp:nvSpPr>
      <dsp:spPr>
        <a:xfrm>
          <a:off x="1303691" y="1027257"/>
          <a:ext cx="1954513" cy="1954513"/>
        </a:xfrm>
        <a:prstGeom prst="circularArrow">
          <a:avLst>
            <a:gd name="adj1" fmla="val 4687"/>
            <a:gd name="adj2" fmla="val 299029"/>
            <a:gd name="adj3" fmla="val 2468789"/>
            <a:gd name="adj4" fmla="val 15967395"/>
            <a:gd name="adj5" fmla="val 5469"/>
          </a:avLst>
        </a:prstGeom>
        <a:gradFill rotWithShape="0">
          <a:gsLst>
            <a:gs pos="0">
              <a:schemeClr val="accent6">
                <a:shade val="90000"/>
                <a:hueOff val="0"/>
                <a:satOff val="0"/>
                <a:lumOff val="0"/>
                <a:alphaOff val="0"/>
                <a:shade val="85000"/>
                <a:satMod val="130000"/>
              </a:schemeClr>
            </a:gs>
            <a:gs pos="34000">
              <a:schemeClr val="accent6">
                <a:shade val="90000"/>
                <a:hueOff val="0"/>
                <a:satOff val="0"/>
                <a:lumOff val="0"/>
                <a:alphaOff val="0"/>
                <a:shade val="87000"/>
                <a:satMod val="125000"/>
              </a:schemeClr>
            </a:gs>
            <a:gs pos="70000">
              <a:schemeClr val="accent6">
                <a:shade val="90000"/>
                <a:hueOff val="0"/>
                <a:satOff val="0"/>
                <a:lumOff val="0"/>
                <a:alphaOff val="0"/>
                <a:tint val="100000"/>
                <a:shade val="90000"/>
                <a:satMod val="130000"/>
              </a:schemeClr>
            </a:gs>
            <a:gs pos="100000">
              <a:schemeClr val="accent6">
                <a:shade val="90000"/>
                <a:hueOff val="0"/>
                <a:satOff val="0"/>
                <a:lumOff val="0"/>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051CCD68-EA9F-41C6-9A97-3D3C05771C7C}">
      <dsp:nvSpPr>
        <dsp:cNvPr id="0" name=""/>
        <dsp:cNvSpPr/>
      </dsp:nvSpPr>
      <dsp:spPr>
        <a:xfrm>
          <a:off x="350899" y="648784"/>
          <a:ext cx="1420075" cy="1420075"/>
        </a:xfrm>
        <a:prstGeom prst="leftCircularArrow">
          <a:avLst>
            <a:gd name="adj1" fmla="val 6452"/>
            <a:gd name="adj2" fmla="val 429999"/>
            <a:gd name="adj3" fmla="val 10489124"/>
            <a:gd name="adj4" fmla="val 14837806"/>
            <a:gd name="adj5" fmla="val 7527"/>
          </a:avLst>
        </a:prstGeom>
        <a:gradFill rotWithShape="0">
          <a:gsLst>
            <a:gs pos="0">
              <a:schemeClr val="accent6">
                <a:shade val="90000"/>
                <a:hueOff val="116291"/>
                <a:satOff val="-1475"/>
                <a:lumOff val="16321"/>
                <a:alphaOff val="0"/>
                <a:shade val="85000"/>
                <a:satMod val="130000"/>
              </a:schemeClr>
            </a:gs>
            <a:gs pos="34000">
              <a:schemeClr val="accent6">
                <a:shade val="90000"/>
                <a:hueOff val="116291"/>
                <a:satOff val="-1475"/>
                <a:lumOff val="16321"/>
                <a:alphaOff val="0"/>
                <a:shade val="87000"/>
                <a:satMod val="125000"/>
              </a:schemeClr>
            </a:gs>
            <a:gs pos="70000">
              <a:schemeClr val="accent6">
                <a:shade val="90000"/>
                <a:hueOff val="116291"/>
                <a:satOff val="-1475"/>
                <a:lumOff val="16321"/>
                <a:alphaOff val="0"/>
                <a:tint val="100000"/>
                <a:shade val="90000"/>
                <a:satMod val="130000"/>
              </a:schemeClr>
            </a:gs>
            <a:gs pos="100000">
              <a:schemeClr val="accent6">
                <a:shade val="90000"/>
                <a:hueOff val="116291"/>
                <a:satOff val="-1475"/>
                <a:lumOff val="16321"/>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 modelId="{A2A9F2CF-3523-4C8D-80FE-3C068BE941F3}">
      <dsp:nvSpPr>
        <dsp:cNvPr id="0" name=""/>
        <dsp:cNvSpPr/>
      </dsp:nvSpPr>
      <dsp:spPr>
        <a:xfrm>
          <a:off x="917889" y="-109975"/>
          <a:ext cx="1531127" cy="1531127"/>
        </a:xfrm>
        <a:prstGeom prst="circularArrow">
          <a:avLst>
            <a:gd name="adj1" fmla="val 5984"/>
            <a:gd name="adj2" fmla="val 394124"/>
            <a:gd name="adj3" fmla="val 13313824"/>
            <a:gd name="adj4" fmla="val 10508221"/>
            <a:gd name="adj5" fmla="val 6981"/>
          </a:avLst>
        </a:prstGeom>
        <a:gradFill rotWithShape="0">
          <a:gsLst>
            <a:gs pos="0">
              <a:schemeClr val="accent6">
                <a:shade val="90000"/>
                <a:hueOff val="116291"/>
                <a:satOff val="-1475"/>
                <a:lumOff val="16321"/>
                <a:alphaOff val="0"/>
                <a:shade val="85000"/>
                <a:satMod val="130000"/>
              </a:schemeClr>
            </a:gs>
            <a:gs pos="34000">
              <a:schemeClr val="accent6">
                <a:shade val="90000"/>
                <a:hueOff val="116291"/>
                <a:satOff val="-1475"/>
                <a:lumOff val="16321"/>
                <a:alphaOff val="0"/>
                <a:shade val="87000"/>
                <a:satMod val="125000"/>
              </a:schemeClr>
            </a:gs>
            <a:gs pos="70000">
              <a:schemeClr val="accent6">
                <a:shade val="90000"/>
                <a:hueOff val="116291"/>
                <a:satOff val="-1475"/>
                <a:lumOff val="16321"/>
                <a:alphaOff val="0"/>
                <a:tint val="100000"/>
                <a:shade val="90000"/>
                <a:satMod val="130000"/>
              </a:schemeClr>
            </a:gs>
            <a:gs pos="100000">
              <a:schemeClr val="accent6">
                <a:shade val="90000"/>
                <a:hueOff val="116291"/>
                <a:satOff val="-1475"/>
                <a:lumOff val="16321"/>
                <a:alphaOff val="0"/>
                <a:tint val="100000"/>
                <a:shade val="100000"/>
                <a:satMod val="110000"/>
              </a:schemeClr>
            </a:gs>
          </a:gsLst>
          <a:path path="circle">
            <a:fillToRect l="100000" t="100000" r="100000" b="100000"/>
          </a:path>
        </a:gra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8D59D7-2157-4353-BE30-0AC22E79A435}">
      <dsp:nvSpPr>
        <dsp:cNvPr id="0" name=""/>
        <dsp:cNvSpPr/>
      </dsp:nvSpPr>
      <dsp:spPr>
        <a:xfrm>
          <a:off x="1394056" y="1880394"/>
          <a:ext cx="2682487" cy="1281116"/>
        </a:xfrm>
        <a:custGeom>
          <a:avLst/>
          <a:gdLst/>
          <a:ahLst/>
          <a:cxnLst/>
          <a:rect l="0" t="0" r="0" b="0"/>
          <a:pathLst>
            <a:path>
              <a:moveTo>
                <a:pt x="0" y="0"/>
              </a:moveTo>
              <a:lnTo>
                <a:pt x="1341243" y="0"/>
              </a:lnTo>
              <a:lnTo>
                <a:pt x="1341243" y="1281116"/>
              </a:lnTo>
              <a:lnTo>
                <a:pt x="2682487" y="1281116"/>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88950">
            <a:lnSpc>
              <a:spcPct val="90000"/>
            </a:lnSpc>
            <a:spcBef>
              <a:spcPct val="0"/>
            </a:spcBef>
            <a:spcAft>
              <a:spcPct val="35000"/>
            </a:spcAft>
          </a:pPr>
          <a:endParaRPr lang="zh-TW" altLang="en-US" sz="1100" kern="1200"/>
        </a:p>
      </dsp:txBody>
      <dsp:txXfrm>
        <a:off x="2660983" y="2446634"/>
        <a:ext cx="148635" cy="148635"/>
      </dsp:txXfrm>
    </dsp:sp>
    <dsp:sp modelId="{FD9DC2B5-7EE4-4503-99BB-0F76B859E716}">
      <dsp:nvSpPr>
        <dsp:cNvPr id="0" name=""/>
        <dsp:cNvSpPr/>
      </dsp:nvSpPr>
      <dsp:spPr>
        <a:xfrm>
          <a:off x="1394056" y="1834674"/>
          <a:ext cx="1741529" cy="91440"/>
        </a:xfrm>
        <a:custGeom>
          <a:avLst/>
          <a:gdLst/>
          <a:ahLst/>
          <a:cxnLst/>
          <a:rect l="0" t="0" r="0" b="0"/>
          <a:pathLst>
            <a:path>
              <a:moveTo>
                <a:pt x="0" y="45720"/>
              </a:moveTo>
              <a:lnTo>
                <a:pt x="870764" y="45720"/>
              </a:lnTo>
              <a:lnTo>
                <a:pt x="870764" y="56859"/>
              </a:lnTo>
              <a:lnTo>
                <a:pt x="1741529" y="5685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TW" altLang="en-US" sz="600" kern="1200"/>
        </a:p>
      </dsp:txBody>
      <dsp:txXfrm>
        <a:off x="2221282" y="1836854"/>
        <a:ext cx="87078" cy="87078"/>
      </dsp:txXfrm>
    </dsp:sp>
    <dsp:sp modelId="{BAE538D1-E911-409D-A8AB-5BA72D8C612A}">
      <dsp:nvSpPr>
        <dsp:cNvPr id="0" name=""/>
        <dsp:cNvSpPr/>
      </dsp:nvSpPr>
      <dsp:spPr>
        <a:xfrm>
          <a:off x="1394056" y="691647"/>
          <a:ext cx="671948" cy="1188746"/>
        </a:xfrm>
        <a:custGeom>
          <a:avLst/>
          <a:gdLst/>
          <a:ahLst/>
          <a:cxnLst/>
          <a:rect l="0" t="0" r="0" b="0"/>
          <a:pathLst>
            <a:path>
              <a:moveTo>
                <a:pt x="0" y="1188746"/>
              </a:moveTo>
              <a:lnTo>
                <a:pt x="335974" y="1188746"/>
              </a:lnTo>
              <a:lnTo>
                <a:pt x="335974" y="0"/>
              </a:lnTo>
              <a:lnTo>
                <a:pt x="671948" y="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TW" altLang="en-US" sz="500" kern="1200"/>
        </a:p>
      </dsp:txBody>
      <dsp:txXfrm>
        <a:off x="1695893" y="1251882"/>
        <a:ext cx="68275" cy="68275"/>
      </dsp:txXfrm>
    </dsp:sp>
    <dsp:sp modelId="{4EE427D6-5F12-4950-A4EE-0C21AC24D05C}">
      <dsp:nvSpPr>
        <dsp:cNvPr id="0" name=""/>
        <dsp:cNvSpPr/>
      </dsp:nvSpPr>
      <dsp:spPr>
        <a:xfrm rot="16200000">
          <a:off x="-843611" y="1523119"/>
          <a:ext cx="3760788" cy="71454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 wrap="square" lIns="19685" tIns="19685" rIns="19685" bIns="19685" numCol="1" spcCol="1270" anchor="ctr" anchorCtr="0">
          <a:noAutofit/>
        </a:bodyPr>
        <a:lstStyle/>
        <a:p>
          <a:pPr lvl="0" algn="ctr" defTabSz="1377950">
            <a:lnSpc>
              <a:spcPct val="90000"/>
            </a:lnSpc>
            <a:spcBef>
              <a:spcPct val="0"/>
            </a:spcBef>
            <a:spcAft>
              <a:spcPct val="35000"/>
            </a:spcAft>
          </a:pPr>
          <a:r>
            <a:rPr lang="zh-TW" altLang="en-US" sz="3100" kern="1200" dirty="0"/>
            <a:t>問卷三大構面</a:t>
          </a:r>
        </a:p>
      </dsp:txBody>
      <dsp:txXfrm>
        <a:off x="-843611" y="1523119"/>
        <a:ext cx="3760788" cy="714549"/>
      </dsp:txXfrm>
    </dsp:sp>
    <dsp:sp modelId="{F0A543BA-6277-43BF-9576-5A95B8954153}">
      <dsp:nvSpPr>
        <dsp:cNvPr id="0" name=""/>
        <dsp:cNvSpPr/>
      </dsp:nvSpPr>
      <dsp:spPr>
        <a:xfrm>
          <a:off x="2066005" y="334372"/>
          <a:ext cx="2343723" cy="71454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zh-TW" altLang="en-US" sz="3100" kern="1200" dirty="0"/>
            <a:t>網站認知</a:t>
          </a:r>
        </a:p>
      </dsp:txBody>
      <dsp:txXfrm>
        <a:off x="2066005" y="334372"/>
        <a:ext cx="2343723" cy="714549"/>
      </dsp:txXfrm>
    </dsp:sp>
    <dsp:sp modelId="{D3F5A81F-65AB-4C4D-85C1-482E7F992A4F}">
      <dsp:nvSpPr>
        <dsp:cNvPr id="0" name=""/>
        <dsp:cNvSpPr/>
      </dsp:nvSpPr>
      <dsp:spPr>
        <a:xfrm>
          <a:off x="3135586" y="1534258"/>
          <a:ext cx="2343723" cy="71454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zh-TW" altLang="en-US" sz="3100" kern="1200" dirty="0"/>
            <a:t>消費者型態</a:t>
          </a:r>
        </a:p>
      </dsp:txBody>
      <dsp:txXfrm>
        <a:off x="3135586" y="1534258"/>
        <a:ext cx="2343723" cy="714549"/>
      </dsp:txXfrm>
    </dsp:sp>
    <dsp:sp modelId="{9198B279-8AF5-4640-977A-4DA83A426132}">
      <dsp:nvSpPr>
        <dsp:cNvPr id="0" name=""/>
        <dsp:cNvSpPr/>
      </dsp:nvSpPr>
      <dsp:spPr>
        <a:xfrm>
          <a:off x="4076544" y="2804235"/>
          <a:ext cx="2343723" cy="71454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685" tIns="19685" rIns="19685" bIns="19685" numCol="1" spcCol="1270" anchor="ctr" anchorCtr="0">
          <a:noAutofit/>
        </a:bodyPr>
        <a:lstStyle/>
        <a:p>
          <a:pPr lvl="0" algn="ctr" defTabSz="1377950">
            <a:lnSpc>
              <a:spcPct val="90000"/>
            </a:lnSpc>
            <a:spcBef>
              <a:spcPct val="0"/>
            </a:spcBef>
            <a:spcAft>
              <a:spcPct val="35000"/>
            </a:spcAft>
          </a:pPr>
          <a:r>
            <a:rPr lang="zh-TW" altLang="en-US" sz="3100" kern="1200" dirty="0"/>
            <a:t>網站態度</a:t>
          </a:r>
        </a:p>
      </dsp:txBody>
      <dsp:txXfrm>
        <a:off x="4076544" y="2804235"/>
        <a:ext cx="2343723" cy="71454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8D59D7-2157-4353-BE30-0AC22E79A435}">
      <dsp:nvSpPr>
        <dsp:cNvPr id="0" name=""/>
        <dsp:cNvSpPr/>
      </dsp:nvSpPr>
      <dsp:spPr>
        <a:xfrm>
          <a:off x="1394056" y="1880394"/>
          <a:ext cx="2682487" cy="1281116"/>
        </a:xfrm>
        <a:custGeom>
          <a:avLst/>
          <a:gdLst/>
          <a:ahLst/>
          <a:cxnLst/>
          <a:rect l="0" t="0" r="0" b="0"/>
          <a:pathLst>
            <a:path>
              <a:moveTo>
                <a:pt x="0" y="0"/>
              </a:moveTo>
              <a:lnTo>
                <a:pt x="1341243" y="0"/>
              </a:lnTo>
              <a:lnTo>
                <a:pt x="1341243" y="1281116"/>
              </a:lnTo>
              <a:lnTo>
                <a:pt x="2682487" y="1281116"/>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488950">
            <a:lnSpc>
              <a:spcPct val="90000"/>
            </a:lnSpc>
            <a:spcBef>
              <a:spcPct val="0"/>
            </a:spcBef>
            <a:spcAft>
              <a:spcPct val="35000"/>
            </a:spcAft>
          </a:pPr>
          <a:endParaRPr lang="zh-TW" altLang="en-US" sz="1100" kern="1200"/>
        </a:p>
      </dsp:txBody>
      <dsp:txXfrm>
        <a:off x="2660983" y="2446634"/>
        <a:ext cx="148635" cy="148635"/>
      </dsp:txXfrm>
    </dsp:sp>
    <dsp:sp modelId="{FD9DC2B5-7EE4-4503-99BB-0F76B859E716}">
      <dsp:nvSpPr>
        <dsp:cNvPr id="0" name=""/>
        <dsp:cNvSpPr/>
      </dsp:nvSpPr>
      <dsp:spPr>
        <a:xfrm>
          <a:off x="1394056" y="1834674"/>
          <a:ext cx="1741529" cy="91440"/>
        </a:xfrm>
        <a:custGeom>
          <a:avLst/>
          <a:gdLst/>
          <a:ahLst/>
          <a:cxnLst/>
          <a:rect l="0" t="0" r="0" b="0"/>
          <a:pathLst>
            <a:path>
              <a:moveTo>
                <a:pt x="0" y="45720"/>
              </a:moveTo>
              <a:lnTo>
                <a:pt x="870764" y="45720"/>
              </a:lnTo>
              <a:lnTo>
                <a:pt x="870764" y="56859"/>
              </a:lnTo>
              <a:lnTo>
                <a:pt x="1741529" y="56859"/>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66700">
            <a:lnSpc>
              <a:spcPct val="90000"/>
            </a:lnSpc>
            <a:spcBef>
              <a:spcPct val="0"/>
            </a:spcBef>
            <a:spcAft>
              <a:spcPct val="35000"/>
            </a:spcAft>
          </a:pPr>
          <a:endParaRPr lang="zh-TW" altLang="en-US" sz="600" kern="1200"/>
        </a:p>
      </dsp:txBody>
      <dsp:txXfrm>
        <a:off x="2221282" y="1836854"/>
        <a:ext cx="87078" cy="87078"/>
      </dsp:txXfrm>
    </dsp:sp>
    <dsp:sp modelId="{BAE538D1-E911-409D-A8AB-5BA72D8C612A}">
      <dsp:nvSpPr>
        <dsp:cNvPr id="0" name=""/>
        <dsp:cNvSpPr/>
      </dsp:nvSpPr>
      <dsp:spPr>
        <a:xfrm>
          <a:off x="1394056" y="691647"/>
          <a:ext cx="671948" cy="1188746"/>
        </a:xfrm>
        <a:custGeom>
          <a:avLst/>
          <a:gdLst/>
          <a:ahLst/>
          <a:cxnLst/>
          <a:rect l="0" t="0" r="0" b="0"/>
          <a:pathLst>
            <a:path>
              <a:moveTo>
                <a:pt x="0" y="1188746"/>
              </a:moveTo>
              <a:lnTo>
                <a:pt x="335974" y="1188746"/>
              </a:lnTo>
              <a:lnTo>
                <a:pt x="335974" y="0"/>
              </a:lnTo>
              <a:lnTo>
                <a:pt x="671948" y="0"/>
              </a:lnTo>
            </a:path>
          </a:pathLst>
        </a:custGeom>
        <a:noFill/>
        <a:ln w="15875"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TW" altLang="en-US" sz="500" kern="1200"/>
        </a:p>
      </dsp:txBody>
      <dsp:txXfrm>
        <a:off x="1695893" y="1251882"/>
        <a:ext cx="68275" cy="68275"/>
      </dsp:txXfrm>
    </dsp:sp>
    <dsp:sp modelId="{4EE427D6-5F12-4950-A4EE-0C21AC24D05C}">
      <dsp:nvSpPr>
        <dsp:cNvPr id="0" name=""/>
        <dsp:cNvSpPr/>
      </dsp:nvSpPr>
      <dsp:spPr>
        <a:xfrm rot="16200000">
          <a:off x="-843611" y="1523119"/>
          <a:ext cx="3760788" cy="71454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vert" wrap="square" lIns="23495" tIns="23495" rIns="23495" bIns="23495" numCol="1" spcCol="1270" anchor="ctr" anchorCtr="0">
          <a:noAutofit/>
        </a:bodyPr>
        <a:lstStyle/>
        <a:p>
          <a:pPr lvl="0" algn="ctr" defTabSz="1644650">
            <a:lnSpc>
              <a:spcPct val="90000"/>
            </a:lnSpc>
            <a:spcBef>
              <a:spcPct val="0"/>
            </a:spcBef>
            <a:spcAft>
              <a:spcPct val="35000"/>
            </a:spcAft>
          </a:pPr>
          <a:r>
            <a:rPr lang="zh-TW" altLang="en-US" sz="3700" kern="1200" dirty="0"/>
            <a:t>問卷三方面</a:t>
          </a:r>
        </a:p>
      </dsp:txBody>
      <dsp:txXfrm>
        <a:off x="-843611" y="1523119"/>
        <a:ext cx="3760788" cy="714549"/>
      </dsp:txXfrm>
    </dsp:sp>
    <dsp:sp modelId="{F0A543BA-6277-43BF-9576-5A95B8954153}">
      <dsp:nvSpPr>
        <dsp:cNvPr id="0" name=""/>
        <dsp:cNvSpPr/>
      </dsp:nvSpPr>
      <dsp:spPr>
        <a:xfrm>
          <a:off x="2066005" y="334372"/>
          <a:ext cx="2343723" cy="71454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zh-TW" altLang="en-US" sz="3300" kern="1200" dirty="0"/>
            <a:t>購物次數</a:t>
          </a:r>
        </a:p>
      </dsp:txBody>
      <dsp:txXfrm>
        <a:off x="2066005" y="334372"/>
        <a:ext cx="2343723" cy="714549"/>
      </dsp:txXfrm>
    </dsp:sp>
    <dsp:sp modelId="{D3F5A81F-65AB-4C4D-85C1-482E7F992A4F}">
      <dsp:nvSpPr>
        <dsp:cNvPr id="0" name=""/>
        <dsp:cNvSpPr/>
      </dsp:nvSpPr>
      <dsp:spPr>
        <a:xfrm>
          <a:off x="3135586" y="1534258"/>
          <a:ext cx="2343723" cy="71454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zh-TW" altLang="en-US" sz="3300" kern="1200" dirty="0"/>
            <a:t>購買金額</a:t>
          </a:r>
        </a:p>
      </dsp:txBody>
      <dsp:txXfrm>
        <a:off x="3135586" y="1534258"/>
        <a:ext cx="2343723" cy="714549"/>
      </dsp:txXfrm>
    </dsp:sp>
    <dsp:sp modelId="{9198B279-8AF5-4640-977A-4DA83A426132}">
      <dsp:nvSpPr>
        <dsp:cNvPr id="0" name=""/>
        <dsp:cNvSpPr/>
      </dsp:nvSpPr>
      <dsp:spPr>
        <a:xfrm>
          <a:off x="4076544" y="2804235"/>
          <a:ext cx="2343723" cy="714549"/>
        </a:xfrm>
        <a:prstGeom prst="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zh-TW" altLang="en-US" sz="3300" kern="1200" dirty="0"/>
            <a:t>上網時間</a:t>
          </a:r>
        </a:p>
      </dsp:txBody>
      <dsp:txXfrm>
        <a:off x="4076544" y="2804235"/>
        <a:ext cx="2343723" cy="714549"/>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預留位置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90F18F49-FC99-4BB0-B31D-ECD951E66A69}" type="datetime1">
              <a:rPr lang="zh-TW" altLang="en-US" smtClean="0"/>
              <a:t>2023/6/18</a:t>
            </a:fld>
            <a:endParaRPr lang="en-US" dirty="0"/>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投影片編號預留位置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ED92CB86-0DB9-4A70-B1CF-B23508471F6B}" type="slidenum">
              <a:rPr lang="en-US" smtClean="0"/>
              <a:t>‹#›</a:t>
            </a:fld>
            <a:endParaRPr lang="en-US"/>
          </a:p>
        </p:txBody>
      </p:sp>
    </p:spTree>
    <p:extLst>
      <p:ext uri="{BB962C8B-B14F-4D97-AF65-F5344CB8AC3E}">
        <p14:creationId xmlns:p14="http://schemas.microsoft.com/office/powerpoint/2010/main" val="66355764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613C7779-AF61-473A-AFBB-04D03649AAEB}" type="datetime1">
              <a:rPr lang="zh-TW" altLang="en-US" smtClean="0"/>
              <a:t>2023/6/18</a:t>
            </a:fld>
            <a:endParaRPr lang="en-US"/>
          </a:p>
        </p:txBody>
      </p:sp>
      <p:sp>
        <p:nvSpPr>
          <p:cNvPr id="4" name="投影片圖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備忘稿預留位置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tw"/>
              <a:t>按一下以編輯母片文字樣式</a:t>
            </a:r>
            <a:endParaRPr lang="en-US"/>
          </a:p>
          <a:p>
            <a:pPr lvl="1" rtl="0"/>
            <a:r>
              <a:rPr lang="zh-tw"/>
              <a:t>第二層</a:t>
            </a:r>
          </a:p>
          <a:p>
            <a:pPr lvl="2" rtl="0"/>
            <a:r>
              <a:rPr lang="zh-tw"/>
              <a:t>第三層</a:t>
            </a:r>
          </a:p>
          <a:p>
            <a:pPr lvl="3" rtl="0"/>
            <a:r>
              <a:rPr lang="zh-tw"/>
              <a:t>第四層</a:t>
            </a:r>
          </a:p>
          <a:p>
            <a:pPr lvl="4" rtl="0"/>
            <a:r>
              <a:rPr lang="zh-tw"/>
              <a:t>第五層</a:t>
            </a:r>
            <a:endParaRPr lang="en-US"/>
          </a:p>
        </p:txBody>
      </p:sp>
      <p:sp>
        <p:nvSpPr>
          <p:cNvPr id="6" name="頁尾預留位置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投影片編號預留位置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C2B151B-D7D1-48E5-8230-5AADBC794F88}" type="slidenum">
              <a:rPr lang="en-US" smtClean="0"/>
              <a:t>‹#›</a:t>
            </a:fld>
            <a:endParaRPr lang="en-US"/>
          </a:p>
        </p:txBody>
      </p:sp>
    </p:spTree>
    <p:extLst>
      <p:ext uri="{BB962C8B-B14F-4D97-AF65-F5344CB8AC3E}">
        <p14:creationId xmlns:p14="http://schemas.microsoft.com/office/powerpoint/2010/main" val="313859278"/>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標題 1"/>
          <p:cNvSpPr>
            <a:spLocks noGrp="1"/>
          </p:cNvSpPr>
          <p:nvPr>
            <p:ph type="ctrTitle"/>
          </p:nvPr>
        </p:nvSpPr>
        <p:spPr>
          <a:xfrm>
            <a:off x="1097280" y="758952"/>
            <a:ext cx="10058400" cy="3566160"/>
          </a:xfrm>
        </p:spPr>
        <p:txBody>
          <a:bodyPr rtlCol="0" anchor="b">
            <a:normAutofit/>
          </a:bodyPr>
          <a:lstStyle>
            <a:lvl1pPr algn="l">
              <a:lnSpc>
                <a:spcPct val="90000"/>
              </a:lnSpc>
              <a:defRPr sz="8000" spc="-50" baseline="0">
                <a:solidFill>
                  <a:schemeClr val="tx1">
                    <a:lumMod val="85000"/>
                    <a:lumOff val="15000"/>
                  </a:schemeClr>
                </a:solidFill>
              </a:defRPr>
            </a:lvl1pPr>
          </a:lstStyle>
          <a:p>
            <a:pPr rtl="0"/>
            <a:r>
              <a:rPr lang="zh-TW" altLang="en-US"/>
              <a:t>按一下以編輯母片標題樣式</a:t>
            </a:r>
            <a:endParaRPr lang="en-US" dirty="0"/>
          </a:p>
        </p:txBody>
      </p:sp>
      <p:sp>
        <p:nvSpPr>
          <p:cNvPr id="3" name="副標題 2"/>
          <p:cNvSpPr>
            <a:spLocks noGrp="1"/>
          </p:cNvSpPr>
          <p:nvPr>
            <p:ph type="subTitle" idx="1"/>
          </p:nvPr>
        </p:nvSpPr>
        <p:spPr>
          <a:xfrm>
            <a:off x="1100051" y="4645152"/>
            <a:ext cx="10058400" cy="1143000"/>
          </a:xfrm>
        </p:spPr>
        <p:txBody>
          <a:bodyPr lIns="91440" rIns="91440" rtlCol="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pPr rtl="0"/>
            <a:r>
              <a:rPr lang="zh-TW" altLang="en-US"/>
              <a:t>按一下以編輯母片子標題樣式</a:t>
            </a:r>
            <a:endParaRPr lang="en-US" dirty="0"/>
          </a:p>
        </p:txBody>
      </p:sp>
      <p:cxnSp>
        <p:nvCxnSpPr>
          <p:cNvPr id="9" name="直線接點​​(S)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日期版面配置區 3">
            <a:extLst>
              <a:ext uri="{FF2B5EF4-FFF2-40B4-BE49-F238E27FC236}">
                <a16:creationId xmlns:a16="http://schemas.microsoft.com/office/drawing/2014/main" id="{9925CCF1-92C0-4AF3-BFAF-4921631915AB}"/>
              </a:ext>
            </a:extLst>
          </p:cNvPr>
          <p:cNvSpPr>
            <a:spLocks noGrp="1"/>
          </p:cNvSpPr>
          <p:nvPr>
            <p:ph type="dt" sz="half" idx="10"/>
          </p:nvPr>
        </p:nvSpPr>
        <p:spPr/>
        <p:txBody>
          <a:bodyPr rtlCol="0"/>
          <a:lstStyle/>
          <a:p>
            <a:pPr rtl="0"/>
            <a:fld id="{D23277E1-596E-4038-82FB-8E3DFC081E69}" type="datetime1">
              <a:rPr lang="zh-TW" altLang="en-US" smtClean="0"/>
              <a:t>2023/6/18</a:t>
            </a:fld>
            <a:endParaRPr lang="en-US" dirty="0"/>
          </a:p>
        </p:txBody>
      </p:sp>
      <p:sp>
        <p:nvSpPr>
          <p:cNvPr id="5" name="頁尾版面配置區 4">
            <a:extLst>
              <a:ext uri="{FF2B5EF4-FFF2-40B4-BE49-F238E27FC236}">
                <a16:creationId xmlns:a16="http://schemas.microsoft.com/office/drawing/2014/main" id="{051A78A9-3DFF-4937-A9F2-5D8CF495F367}"/>
              </a:ext>
            </a:extLst>
          </p:cNvPr>
          <p:cNvSpPr>
            <a:spLocks noGrp="1"/>
          </p:cNvSpPr>
          <p:nvPr>
            <p:ph type="ftr" sz="quarter" idx="11"/>
          </p:nvPr>
        </p:nvSpPr>
        <p:spPr/>
        <p:txBody>
          <a:bodyPr rtlCol="0"/>
          <a:lstStyle/>
          <a:p>
            <a:pPr rtl="0"/>
            <a:endParaRPr lang="en-US" dirty="0"/>
          </a:p>
        </p:txBody>
      </p:sp>
      <p:sp>
        <p:nvSpPr>
          <p:cNvPr id="6" name="投影片編號預留位置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42583314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a:t>按一下以編輯母片標題樣式</a:t>
            </a:r>
            <a:endParaRPr lang="en-US" dirty="0"/>
          </a:p>
        </p:txBody>
      </p:sp>
      <p:sp>
        <p:nvSpPr>
          <p:cNvPr id="3" name="直排文字預留位置 2"/>
          <p:cNvSpPr>
            <a:spLocks noGrp="1"/>
          </p:cNvSpPr>
          <p:nvPr>
            <p:ph type="body" orient="vert" idx="1"/>
          </p:nvPr>
        </p:nvSpPr>
        <p:spPr/>
        <p:txBody>
          <a:bodyPr vert="eaVert" lIns="45720" tIns="0" rIns="45720" bIns="0" rtlCol="0"/>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en-US" dirty="0"/>
          </a:p>
        </p:txBody>
      </p:sp>
      <p:sp>
        <p:nvSpPr>
          <p:cNvPr id="7" name="日期版面配置區 6">
            <a:extLst>
              <a:ext uri="{FF2B5EF4-FFF2-40B4-BE49-F238E27FC236}">
                <a16:creationId xmlns:a16="http://schemas.microsoft.com/office/drawing/2014/main" id="{7D5506EE-1026-4F35-9ACC-BD05BE0F9B36}"/>
              </a:ext>
            </a:extLst>
          </p:cNvPr>
          <p:cNvSpPr>
            <a:spLocks noGrp="1"/>
          </p:cNvSpPr>
          <p:nvPr>
            <p:ph type="dt" sz="half" idx="10"/>
          </p:nvPr>
        </p:nvSpPr>
        <p:spPr/>
        <p:txBody>
          <a:bodyPr rtlCol="0"/>
          <a:lstStyle/>
          <a:p>
            <a:pPr rtl="0"/>
            <a:fld id="{26DBA3D1-ABF7-46FA-A2BC-E80BD73C3237}" type="datetime1">
              <a:rPr lang="zh-TW" altLang="en-US" smtClean="0"/>
              <a:t>2023/6/18</a:t>
            </a:fld>
            <a:endParaRPr lang="en-US" dirty="0"/>
          </a:p>
        </p:txBody>
      </p:sp>
      <p:sp>
        <p:nvSpPr>
          <p:cNvPr id="8" name="頁尾版面配置區 7">
            <a:extLst>
              <a:ext uri="{FF2B5EF4-FFF2-40B4-BE49-F238E27FC236}">
                <a16:creationId xmlns:a16="http://schemas.microsoft.com/office/drawing/2014/main" id="{B7696E5F-8D95-4450-AE52-5438E6EDE2BF}"/>
              </a:ext>
            </a:extLst>
          </p:cNvPr>
          <p:cNvSpPr>
            <a:spLocks noGrp="1"/>
          </p:cNvSpPr>
          <p:nvPr>
            <p:ph type="ftr" sz="quarter" idx="11"/>
          </p:nvPr>
        </p:nvSpPr>
        <p:spPr/>
        <p:txBody>
          <a:bodyPr rtlCol="0"/>
          <a:lstStyle/>
          <a:p>
            <a:pPr rtl="0"/>
            <a:endParaRPr lang="en-US" dirty="0"/>
          </a:p>
        </p:txBody>
      </p:sp>
      <p:sp>
        <p:nvSpPr>
          <p:cNvPr id="9" name="投影片編號預留位置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16722698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直排標題 1"/>
          <p:cNvSpPr>
            <a:spLocks noGrp="1"/>
          </p:cNvSpPr>
          <p:nvPr>
            <p:ph type="title" orient="vert"/>
          </p:nvPr>
        </p:nvSpPr>
        <p:spPr>
          <a:xfrm>
            <a:off x="8724900" y="412302"/>
            <a:ext cx="2628900" cy="5759898"/>
          </a:xfrm>
        </p:spPr>
        <p:txBody>
          <a:bodyPr vert="eaVert" rtlCol="0"/>
          <a:lstStyle/>
          <a:p>
            <a:pPr rtl="0"/>
            <a:r>
              <a:rPr lang="zh-TW" altLang="en-US"/>
              <a:t>按一下以編輯母片標題樣式</a:t>
            </a:r>
            <a:endParaRPr lang="en-US" dirty="0"/>
          </a:p>
        </p:txBody>
      </p:sp>
      <p:sp>
        <p:nvSpPr>
          <p:cNvPr id="3" name="直排文字預留位置 2"/>
          <p:cNvSpPr>
            <a:spLocks noGrp="1"/>
          </p:cNvSpPr>
          <p:nvPr>
            <p:ph type="body" orient="vert" idx="1"/>
          </p:nvPr>
        </p:nvSpPr>
        <p:spPr>
          <a:xfrm>
            <a:off x="838200" y="412302"/>
            <a:ext cx="7734300" cy="5759898"/>
          </a:xfrm>
        </p:spPr>
        <p:txBody>
          <a:bodyPr vert="eaVert" lIns="45720" tIns="0" rIns="45720" bIns="0" rtlCol="0"/>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en-US" dirty="0"/>
          </a:p>
        </p:txBody>
      </p:sp>
      <p:sp>
        <p:nvSpPr>
          <p:cNvPr id="7" name="日期版面配置區 6">
            <a:extLst>
              <a:ext uri="{FF2B5EF4-FFF2-40B4-BE49-F238E27FC236}">
                <a16:creationId xmlns:a16="http://schemas.microsoft.com/office/drawing/2014/main" id="{AF33D6B0-F070-45C4-A472-19F432BE3932}"/>
              </a:ext>
            </a:extLst>
          </p:cNvPr>
          <p:cNvSpPr>
            <a:spLocks noGrp="1"/>
          </p:cNvSpPr>
          <p:nvPr>
            <p:ph type="dt" sz="half" idx="10"/>
          </p:nvPr>
        </p:nvSpPr>
        <p:spPr/>
        <p:txBody>
          <a:bodyPr rtlCol="0"/>
          <a:lstStyle/>
          <a:p>
            <a:pPr rtl="0"/>
            <a:fld id="{49E1EC49-F0A0-4BEE-8824-8EE916C2EA47}" type="datetime1">
              <a:rPr lang="zh-TW" altLang="en-US" smtClean="0"/>
              <a:t>2023/6/18</a:t>
            </a:fld>
            <a:endParaRPr lang="en-US" dirty="0"/>
          </a:p>
        </p:txBody>
      </p:sp>
      <p:sp>
        <p:nvSpPr>
          <p:cNvPr id="8" name="頁尾版面配置區 7">
            <a:extLst>
              <a:ext uri="{FF2B5EF4-FFF2-40B4-BE49-F238E27FC236}">
                <a16:creationId xmlns:a16="http://schemas.microsoft.com/office/drawing/2014/main" id="{9975399F-DAB2-410D-967F-ED17E6F796E7}"/>
              </a:ext>
            </a:extLst>
          </p:cNvPr>
          <p:cNvSpPr>
            <a:spLocks noGrp="1"/>
          </p:cNvSpPr>
          <p:nvPr>
            <p:ph type="ftr" sz="quarter" idx="11"/>
          </p:nvPr>
        </p:nvSpPr>
        <p:spPr/>
        <p:txBody>
          <a:bodyPr rtlCol="0"/>
          <a:lstStyle/>
          <a:p>
            <a:pPr rtl="0"/>
            <a:endParaRPr lang="en-US" dirty="0"/>
          </a:p>
        </p:txBody>
      </p:sp>
      <p:sp>
        <p:nvSpPr>
          <p:cNvPr id="10" name="投影片編號版面配置區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7618272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標題及內容">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a:t>按一下以編輯母片標題樣式</a:t>
            </a:r>
            <a:endParaRPr lang="en-US" dirty="0"/>
          </a:p>
        </p:txBody>
      </p:sp>
      <p:sp>
        <p:nvSpPr>
          <p:cNvPr id="3" name="內容預留位置 2"/>
          <p:cNvSpPr>
            <a:spLocks noGrp="1"/>
          </p:cNvSpPr>
          <p:nvPr>
            <p:ph idx="1"/>
          </p:nvPr>
        </p:nvSpPr>
        <p:spPr/>
        <p:txBody>
          <a:bodyPr rtlCol="0"/>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en-US" dirty="0"/>
          </a:p>
        </p:txBody>
      </p:sp>
      <p:sp>
        <p:nvSpPr>
          <p:cNvPr id="7" name="日期版面配置區 6">
            <a:extLst>
              <a:ext uri="{FF2B5EF4-FFF2-40B4-BE49-F238E27FC236}">
                <a16:creationId xmlns:a16="http://schemas.microsoft.com/office/drawing/2014/main" id="{354D8B55-9EA8-4B81-8E84-9B93B0A27559}"/>
              </a:ext>
            </a:extLst>
          </p:cNvPr>
          <p:cNvSpPr>
            <a:spLocks noGrp="1"/>
          </p:cNvSpPr>
          <p:nvPr>
            <p:ph type="dt" sz="half" idx="10"/>
          </p:nvPr>
        </p:nvSpPr>
        <p:spPr/>
        <p:txBody>
          <a:bodyPr rtlCol="0"/>
          <a:lstStyle/>
          <a:p>
            <a:pPr rtl="0"/>
            <a:fld id="{771FB7CC-A5D2-42A3-8230-55CAD3FB9150}" type="datetime1">
              <a:rPr lang="zh-TW" altLang="en-US" smtClean="0"/>
              <a:t>2023/6/18</a:t>
            </a:fld>
            <a:endParaRPr lang="en-US" dirty="0"/>
          </a:p>
        </p:txBody>
      </p:sp>
      <p:sp>
        <p:nvSpPr>
          <p:cNvPr id="8" name="頁尾版面配置區 7">
            <a:extLst>
              <a:ext uri="{FF2B5EF4-FFF2-40B4-BE49-F238E27FC236}">
                <a16:creationId xmlns:a16="http://schemas.microsoft.com/office/drawing/2014/main" id="{062CA021-2578-47CB-822C-BDDFF7223B28}"/>
              </a:ext>
            </a:extLst>
          </p:cNvPr>
          <p:cNvSpPr>
            <a:spLocks noGrp="1"/>
          </p:cNvSpPr>
          <p:nvPr>
            <p:ph type="ftr" sz="quarter" idx="11"/>
          </p:nvPr>
        </p:nvSpPr>
        <p:spPr/>
        <p:txBody>
          <a:bodyPr rtlCol="0"/>
          <a:lstStyle/>
          <a:p>
            <a:pPr rtl="0"/>
            <a:endParaRPr lang="en-US" dirty="0"/>
          </a:p>
        </p:txBody>
      </p:sp>
      <p:sp>
        <p:nvSpPr>
          <p:cNvPr id="9" name="投影片編號預留位置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
        <p:nvSpPr>
          <p:cNvPr id="5" name="內容版面配置區 4">
            <a:extLst>
              <a:ext uri="{FF2B5EF4-FFF2-40B4-BE49-F238E27FC236}">
                <a16:creationId xmlns:a16="http://schemas.microsoft.com/office/drawing/2014/main" id="{D61E2F5B-041F-B8CF-696E-3077C20C7030}"/>
              </a:ext>
            </a:extLst>
          </p:cNvPr>
          <p:cNvSpPr>
            <a:spLocks noGrp="1"/>
          </p:cNvSpPr>
          <p:nvPr>
            <p:ph sz="quarter" idx="13"/>
          </p:nvPr>
        </p:nvSpPr>
        <p:spPr>
          <a:xfrm>
            <a:off x="2057400" y="287338"/>
            <a:ext cx="914400" cy="914400"/>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Tree>
    <p:extLst>
      <p:ext uri="{BB962C8B-B14F-4D97-AF65-F5344CB8AC3E}">
        <p14:creationId xmlns:p14="http://schemas.microsoft.com/office/powerpoint/2010/main" val="892670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Pr>
        <a:solidFill>
          <a:schemeClr val="bg1"/>
        </a:solidFill>
        <a:effectLst/>
      </p:bgPr>
    </p:bg>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標題 1"/>
          <p:cNvSpPr>
            <a:spLocks noGrp="1"/>
          </p:cNvSpPr>
          <p:nvPr>
            <p:ph type="title"/>
          </p:nvPr>
        </p:nvSpPr>
        <p:spPr>
          <a:xfrm>
            <a:off x="1097280" y="758952"/>
            <a:ext cx="10058400" cy="3566160"/>
          </a:xfrm>
        </p:spPr>
        <p:txBody>
          <a:bodyPr rtlCol="0" anchor="b" anchorCtr="0">
            <a:normAutofit/>
          </a:bodyPr>
          <a:lstStyle>
            <a:lvl1pPr>
              <a:lnSpc>
                <a:spcPct val="90000"/>
              </a:lnSpc>
              <a:defRPr sz="8000" b="0">
                <a:solidFill>
                  <a:schemeClr val="tx1">
                    <a:lumMod val="85000"/>
                    <a:lumOff val="15000"/>
                  </a:schemeClr>
                </a:solidFill>
              </a:defRPr>
            </a:lvl1pPr>
          </a:lstStyle>
          <a:p>
            <a:pPr rtl="0"/>
            <a:r>
              <a:rPr lang="zh-TW" altLang="en-US"/>
              <a:t>按一下以編輯母片標題樣式</a:t>
            </a:r>
            <a:endParaRPr lang="en-US" dirty="0"/>
          </a:p>
        </p:txBody>
      </p:sp>
      <p:sp>
        <p:nvSpPr>
          <p:cNvPr id="3" name="文字預留位置 2"/>
          <p:cNvSpPr>
            <a:spLocks noGrp="1"/>
          </p:cNvSpPr>
          <p:nvPr>
            <p:ph type="body" idx="1"/>
          </p:nvPr>
        </p:nvSpPr>
        <p:spPr>
          <a:xfrm>
            <a:off x="1097280" y="4663440"/>
            <a:ext cx="10058400" cy="1143000"/>
          </a:xfrm>
        </p:spPr>
        <p:txBody>
          <a:bodyPr lIns="91440" rIns="91440" rtlCol="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zh-TW" altLang="en-US"/>
              <a:t>按一下以編輯母片文字樣式</a:t>
            </a:r>
          </a:p>
        </p:txBody>
      </p:sp>
      <p:cxnSp>
        <p:nvCxnSpPr>
          <p:cNvPr id="9" name="直線接點​​(S)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日期版面配置區 6">
            <a:extLst>
              <a:ext uri="{FF2B5EF4-FFF2-40B4-BE49-F238E27FC236}">
                <a16:creationId xmlns:a16="http://schemas.microsoft.com/office/drawing/2014/main" id="{AAF2E137-EC28-48F8-9198-1F02539029B6}"/>
              </a:ext>
            </a:extLst>
          </p:cNvPr>
          <p:cNvSpPr>
            <a:spLocks noGrp="1"/>
          </p:cNvSpPr>
          <p:nvPr>
            <p:ph type="dt" sz="half" idx="10"/>
          </p:nvPr>
        </p:nvSpPr>
        <p:spPr/>
        <p:txBody>
          <a:bodyPr rtlCol="0"/>
          <a:lstStyle/>
          <a:p>
            <a:pPr rtl="0"/>
            <a:fld id="{7ED70C1C-1305-4BA6-8549-2F493BA58D8A}" type="datetime1">
              <a:rPr lang="zh-TW" altLang="en-US" smtClean="0"/>
              <a:t>2023/6/18</a:t>
            </a:fld>
            <a:endParaRPr lang="en-US" dirty="0"/>
          </a:p>
        </p:txBody>
      </p:sp>
      <p:sp>
        <p:nvSpPr>
          <p:cNvPr id="8" name="頁尾版面配置區 7">
            <a:extLst>
              <a:ext uri="{FF2B5EF4-FFF2-40B4-BE49-F238E27FC236}">
                <a16:creationId xmlns:a16="http://schemas.microsoft.com/office/drawing/2014/main" id="{189422CD-6F62-4DD6-89EF-07A60B42D219}"/>
              </a:ext>
            </a:extLst>
          </p:cNvPr>
          <p:cNvSpPr>
            <a:spLocks noGrp="1"/>
          </p:cNvSpPr>
          <p:nvPr>
            <p:ph type="ftr" sz="quarter" idx="11"/>
          </p:nvPr>
        </p:nvSpPr>
        <p:spPr/>
        <p:txBody>
          <a:bodyPr rtlCol="0"/>
          <a:lstStyle/>
          <a:p>
            <a:pPr rtl="0"/>
            <a:endParaRPr lang="en-US" dirty="0"/>
          </a:p>
        </p:txBody>
      </p:sp>
      <p:sp>
        <p:nvSpPr>
          <p:cNvPr id="11" name="投影片編號版面配置區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3041625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內容">
    <p:spTree>
      <p:nvGrpSpPr>
        <p:cNvPr id="1" name=""/>
        <p:cNvGrpSpPr/>
        <p:nvPr/>
      </p:nvGrpSpPr>
      <p:grpSpPr>
        <a:xfrm>
          <a:off x="0" y="0"/>
          <a:ext cx="0" cy="0"/>
          <a:chOff x="0" y="0"/>
          <a:chExt cx="0" cy="0"/>
        </a:xfrm>
      </p:grpSpPr>
      <p:sp>
        <p:nvSpPr>
          <p:cNvPr id="8" name="標題 7"/>
          <p:cNvSpPr>
            <a:spLocks noGrp="1"/>
          </p:cNvSpPr>
          <p:nvPr>
            <p:ph type="title"/>
          </p:nvPr>
        </p:nvSpPr>
        <p:spPr>
          <a:xfrm>
            <a:off x="1097280" y="286603"/>
            <a:ext cx="10058400" cy="1450757"/>
          </a:xfrm>
        </p:spPr>
        <p:txBody>
          <a:bodyPr rtlCol="0"/>
          <a:lstStyle/>
          <a:p>
            <a:pPr rtl="0"/>
            <a:r>
              <a:rPr lang="zh-TW" altLang="en-US"/>
              <a:t>按一下以編輯母片標題樣式</a:t>
            </a:r>
            <a:endParaRPr lang="en-US" dirty="0"/>
          </a:p>
        </p:txBody>
      </p:sp>
      <p:sp>
        <p:nvSpPr>
          <p:cNvPr id="3" name="內容預留位置 2"/>
          <p:cNvSpPr>
            <a:spLocks noGrp="1"/>
          </p:cNvSpPr>
          <p:nvPr>
            <p:ph sz="half" idx="1"/>
          </p:nvPr>
        </p:nvSpPr>
        <p:spPr>
          <a:xfrm>
            <a:off x="1097280" y="2120900"/>
            <a:ext cx="4639736" cy="3748193"/>
          </a:xfrm>
        </p:spPr>
        <p:txBody>
          <a:bodyPr rtlCol="0"/>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en-US" dirty="0"/>
          </a:p>
        </p:txBody>
      </p:sp>
      <p:sp>
        <p:nvSpPr>
          <p:cNvPr id="4" name="內容預留位置 3"/>
          <p:cNvSpPr>
            <a:spLocks noGrp="1"/>
          </p:cNvSpPr>
          <p:nvPr>
            <p:ph sz="half" idx="2"/>
          </p:nvPr>
        </p:nvSpPr>
        <p:spPr>
          <a:xfrm>
            <a:off x="6515944" y="2120900"/>
            <a:ext cx="4639736" cy="3748194"/>
          </a:xfrm>
        </p:spPr>
        <p:txBody>
          <a:bodyPr rtlCol="0"/>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en-US" dirty="0"/>
          </a:p>
        </p:txBody>
      </p:sp>
      <p:sp>
        <p:nvSpPr>
          <p:cNvPr id="2" name="日期版面配置區 1">
            <a:extLst>
              <a:ext uri="{FF2B5EF4-FFF2-40B4-BE49-F238E27FC236}">
                <a16:creationId xmlns:a16="http://schemas.microsoft.com/office/drawing/2014/main" id="{5782D47D-B0DC-4C40-BCC6-BBBA32584A38}"/>
              </a:ext>
            </a:extLst>
          </p:cNvPr>
          <p:cNvSpPr>
            <a:spLocks noGrp="1"/>
          </p:cNvSpPr>
          <p:nvPr>
            <p:ph type="dt" sz="half" idx="10"/>
          </p:nvPr>
        </p:nvSpPr>
        <p:spPr/>
        <p:txBody>
          <a:bodyPr rtlCol="0"/>
          <a:lstStyle/>
          <a:p>
            <a:pPr rtl="0"/>
            <a:fld id="{BE2D41E8-A22B-444D-B3F7-8E229445F4E8}" type="datetime1">
              <a:rPr lang="zh-TW" altLang="en-US" smtClean="0"/>
              <a:t>2023/6/18</a:t>
            </a:fld>
            <a:endParaRPr lang="en-US" dirty="0"/>
          </a:p>
        </p:txBody>
      </p:sp>
      <p:sp>
        <p:nvSpPr>
          <p:cNvPr id="9" name="頁尾版面配置區 8">
            <a:extLst>
              <a:ext uri="{FF2B5EF4-FFF2-40B4-BE49-F238E27FC236}">
                <a16:creationId xmlns:a16="http://schemas.microsoft.com/office/drawing/2014/main" id="{4690D34E-7EBD-44B2-83CA-4C126A18D7EF}"/>
              </a:ext>
            </a:extLst>
          </p:cNvPr>
          <p:cNvSpPr>
            <a:spLocks noGrp="1"/>
          </p:cNvSpPr>
          <p:nvPr>
            <p:ph type="ftr" sz="quarter" idx="11"/>
          </p:nvPr>
        </p:nvSpPr>
        <p:spPr/>
        <p:txBody>
          <a:bodyPr rtlCol="0"/>
          <a:lstStyle/>
          <a:p>
            <a:pPr rtl="0"/>
            <a:endParaRPr lang="en-US" dirty="0"/>
          </a:p>
        </p:txBody>
      </p:sp>
      <p:sp>
        <p:nvSpPr>
          <p:cNvPr id="10" name="投影片編號預留位置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4256663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標題 9"/>
          <p:cNvSpPr>
            <a:spLocks noGrp="1"/>
          </p:cNvSpPr>
          <p:nvPr>
            <p:ph type="title"/>
          </p:nvPr>
        </p:nvSpPr>
        <p:spPr>
          <a:xfrm>
            <a:off x="1097280" y="286603"/>
            <a:ext cx="10058400" cy="1450757"/>
          </a:xfrm>
        </p:spPr>
        <p:txBody>
          <a:bodyPr rtlCol="0"/>
          <a:lstStyle/>
          <a:p>
            <a:pPr rtl="0"/>
            <a:r>
              <a:rPr lang="zh-TW" altLang="en-US"/>
              <a:t>按一下以編輯母片標題樣式</a:t>
            </a:r>
            <a:endParaRPr lang="en-US" dirty="0"/>
          </a:p>
        </p:txBody>
      </p:sp>
      <p:sp>
        <p:nvSpPr>
          <p:cNvPr id="3" name="文字預留位置 2"/>
          <p:cNvSpPr>
            <a:spLocks noGrp="1"/>
          </p:cNvSpPr>
          <p:nvPr>
            <p:ph type="body" idx="1"/>
          </p:nvPr>
        </p:nvSpPr>
        <p:spPr>
          <a:xfrm>
            <a:off x="1097280"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a:t>按一下以編輯母片文字樣式</a:t>
            </a:r>
          </a:p>
        </p:txBody>
      </p:sp>
      <p:sp>
        <p:nvSpPr>
          <p:cNvPr id="4" name="內容預留位置 3"/>
          <p:cNvSpPr>
            <a:spLocks noGrp="1"/>
          </p:cNvSpPr>
          <p:nvPr>
            <p:ph sz="half" idx="2"/>
          </p:nvPr>
        </p:nvSpPr>
        <p:spPr>
          <a:xfrm>
            <a:off x="1097280" y="2958274"/>
            <a:ext cx="4639736" cy="2910821"/>
          </a:xfrm>
        </p:spPr>
        <p:txBody>
          <a:bodyPr rtlCol="0"/>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en-US" dirty="0"/>
          </a:p>
        </p:txBody>
      </p:sp>
      <p:sp>
        <p:nvSpPr>
          <p:cNvPr id="5" name="文字預留位置 4"/>
          <p:cNvSpPr>
            <a:spLocks noGrp="1"/>
          </p:cNvSpPr>
          <p:nvPr>
            <p:ph type="body" sz="quarter" idx="3"/>
          </p:nvPr>
        </p:nvSpPr>
        <p:spPr>
          <a:xfrm>
            <a:off x="6515944" y="2057400"/>
            <a:ext cx="4639736" cy="736282"/>
          </a:xfrm>
        </p:spPr>
        <p:txBody>
          <a:bodyPr lIns="91440" rIns="91440" rtlCol="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TW" altLang="en-US"/>
              <a:t>按一下以編輯母片文字樣式</a:t>
            </a:r>
          </a:p>
        </p:txBody>
      </p:sp>
      <p:sp>
        <p:nvSpPr>
          <p:cNvPr id="6" name="內容預留位置 5"/>
          <p:cNvSpPr>
            <a:spLocks noGrp="1"/>
          </p:cNvSpPr>
          <p:nvPr>
            <p:ph sz="quarter" idx="4"/>
          </p:nvPr>
        </p:nvSpPr>
        <p:spPr>
          <a:xfrm>
            <a:off x="6515944" y="2958273"/>
            <a:ext cx="4639736" cy="2910821"/>
          </a:xfrm>
        </p:spPr>
        <p:txBody>
          <a:bodyPr rtlCol="0"/>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en-US" dirty="0"/>
          </a:p>
        </p:txBody>
      </p:sp>
      <p:sp>
        <p:nvSpPr>
          <p:cNvPr id="2" name="日期版面配置區 1">
            <a:extLst>
              <a:ext uri="{FF2B5EF4-FFF2-40B4-BE49-F238E27FC236}">
                <a16:creationId xmlns:a16="http://schemas.microsoft.com/office/drawing/2014/main" id="{8AF8A515-AA94-45D1-9223-5C2272618D85}"/>
              </a:ext>
            </a:extLst>
          </p:cNvPr>
          <p:cNvSpPr>
            <a:spLocks noGrp="1"/>
          </p:cNvSpPr>
          <p:nvPr>
            <p:ph type="dt" sz="half" idx="10"/>
          </p:nvPr>
        </p:nvSpPr>
        <p:spPr/>
        <p:txBody>
          <a:bodyPr rtlCol="0"/>
          <a:lstStyle/>
          <a:p>
            <a:pPr rtl="0"/>
            <a:fld id="{12AF135E-5E09-4980-85F7-06ED85F899F9}" type="datetime1">
              <a:rPr lang="zh-TW" altLang="en-US" smtClean="0"/>
              <a:t>2023/6/18</a:t>
            </a:fld>
            <a:endParaRPr lang="en-US" dirty="0"/>
          </a:p>
        </p:txBody>
      </p:sp>
      <p:sp>
        <p:nvSpPr>
          <p:cNvPr id="11" name="頁尾版面配置區 10">
            <a:extLst>
              <a:ext uri="{FF2B5EF4-FFF2-40B4-BE49-F238E27FC236}">
                <a16:creationId xmlns:a16="http://schemas.microsoft.com/office/drawing/2014/main" id="{D052F5BC-98E0-4D60-AD67-9547738B7DD4}"/>
              </a:ext>
            </a:extLst>
          </p:cNvPr>
          <p:cNvSpPr>
            <a:spLocks noGrp="1"/>
          </p:cNvSpPr>
          <p:nvPr>
            <p:ph type="ftr" sz="quarter" idx="11"/>
          </p:nvPr>
        </p:nvSpPr>
        <p:spPr/>
        <p:txBody>
          <a:bodyPr rtlCol="0"/>
          <a:lstStyle/>
          <a:p>
            <a:pPr rtl="0"/>
            <a:endParaRPr lang="en-US" dirty="0"/>
          </a:p>
        </p:txBody>
      </p:sp>
      <p:sp>
        <p:nvSpPr>
          <p:cNvPr id="12" name="投影片編號預留位置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30681946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rtlCol="0"/>
          <a:lstStyle/>
          <a:p>
            <a:pPr rtl="0"/>
            <a:r>
              <a:rPr lang="zh-TW" altLang="en-US"/>
              <a:t>按一下以編輯母片標題樣式</a:t>
            </a:r>
            <a:endParaRPr lang="en-US" dirty="0"/>
          </a:p>
        </p:txBody>
      </p:sp>
      <p:sp>
        <p:nvSpPr>
          <p:cNvPr id="6" name="日期版面配置區 5">
            <a:extLst>
              <a:ext uri="{FF2B5EF4-FFF2-40B4-BE49-F238E27FC236}">
                <a16:creationId xmlns:a16="http://schemas.microsoft.com/office/drawing/2014/main" id="{7392073F-158F-44A3-8913-917AFFC1BC20}"/>
              </a:ext>
            </a:extLst>
          </p:cNvPr>
          <p:cNvSpPr>
            <a:spLocks noGrp="1"/>
          </p:cNvSpPr>
          <p:nvPr>
            <p:ph type="dt" sz="half" idx="10"/>
          </p:nvPr>
        </p:nvSpPr>
        <p:spPr/>
        <p:txBody>
          <a:bodyPr rtlCol="0"/>
          <a:lstStyle/>
          <a:p>
            <a:pPr rtl="0"/>
            <a:fld id="{3FBB1BFA-5DEB-41A5-BD7D-DD3152E25735}" type="datetime1">
              <a:rPr lang="zh-TW" altLang="en-US" smtClean="0"/>
              <a:t>2023/6/18</a:t>
            </a:fld>
            <a:endParaRPr lang="en-US" dirty="0"/>
          </a:p>
        </p:txBody>
      </p:sp>
      <p:sp>
        <p:nvSpPr>
          <p:cNvPr id="7" name="頁尾版面配置區 6">
            <a:extLst>
              <a:ext uri="{FF2B5EF4-FFF2-40B4-BE49-F238E27FC236}">
                <a16:creationId xmlns:a16="http://schemas.microsoft.com/office/drawing/2014/main" id="{EED72207-24CA-42B7-A975-2F8E41CBA904}"/>
              </a:ext>
            </a:extLst>
          </p:cNvPr>
          <p:cNvSpPr>
            <a:spLocks noGrp="1"/>
          </p:cNvSpPr>
          <p:nvPr>
            <p:ph type="ftr" sz="quarter" idx="11"/>
          </p:nvPr>
        </p:nvSpPr>
        <p:spPr/>
        <p:txBody>
          <a:bodyPr rtlCol="0"/>
          <a:lstStyle/>
          <a:p>
            <a:pPr rtl="0"/>
            <a:endParaRPr lang="en-US" dirty="0"/>
          </a:p>
        </p:txBody>
      </p:sp>
      <p:sp>
        <p:nvSpPr>
          <p:cNvPr id="8" name="投影片編號預留位置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811860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日期版面配置區 1">
            <a:extLst>
              <a:ext uri="{FF2B5EF4-FFF2-40B4-BE49-F238E27FC236}">
                <a16:creationId xmlns:a16="http://schemas.microsoft.com/office/drawing/2014/main" id="{94E9223F-721F-47BF-9FD5-0F8D12FF0DE1}"/>
              </a:ext>
            </a:extLst>
          </p:cNvPr>
          <p:cNvSpPr>
            <a:spLocks noGrp="1"/>
          </p:cNvSpPr>
          <p:nvPr>
            <p:ph type="dt" sz="half" idx="10"/>
          </p:nvPr>
        </p:nvSpPr>
        <p:spPr/>
        <p:txBody>
          <a:bodyPr rtlCol="0"/>
          <a:lstStyle/>
          <a:p>
            <a:pPr rtl="0"/>
            <a:fld id="{F3FF7015-0493-4852-8BA8-4B6881ABABC0}" type="datetime1">
              <a:rPr lang="zh-TW" altLang="en-US" smtClean="0"/>
              <a:t>2023/6/18</a:t>
            </a:fld>
            <a:endParaRPr lang="en-US" dirty="0"/>
          </a:p>
        </p:txBody>
      </p:sp>
      <p:sp>
        <p:nvSpPr>
          <p:cNvPr id="3" name="頁尾版面配置區 2">
            <a:extLst>
              <a:ext uri="{FF2B5EF4-FFF2-40B4-BE49-F238E27FC236}">
                <a16:creationId xmlns:a16="http://schemas.microsoft.com/office/drawing/2014/main" id="{05915714-6BBA-4593-8591-4E26F7D58D9F}"/>
              </a:ext>
            </a:extLst>
          </p:cNvPr>
          <p:cNvSpPr>
            <a:spLocks noGrp="1"/>
          </p:cNvSpPr>
          <p:nvPr>
            <p:ph type="ftr" sz="quarter" idx="11"/>
          </p:nvPr>
        </p:nvSpPr>
        <p:spPr/>
        <p:txBody>
          <a:bodyPr rtlCol="0"/>
          <a:lstStyle/>
          <a:p>
            <a:pPr rtl="0"/>
            <a:endParaRPr lang="en-US" dirty="0"/>
          </a:p>
        </p:txBody>
      </p:sp>
      <p:sp>
        <p:nvSpPr>
          <p:cNvPr id="4" name="投影片編號預留位置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20014226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標題 1"/>
          <p:cNvSpPr>
            <a:spLocks noGrp="1"/>
          </p:cNvSpPr>
          <p:nvPr>
            <p:ph type="title"/>
          </p:nvPr>
        </p:nvSpPr>
        <p:spPr>
          <a:xfrm>
            <a:off x="643466" y="786383"/>
            <a:ext cx="3517567" cy="2093975"/>
          </a:xfrm>
        </p:spPr>
        <p:txBody>
          <a:bodyPr rtlCol="0" anchor="b">
            <a:normAutofit/>
          </a:bodyPr>
          <a:lstStyle>
            <a:lvl1pPr>
              <a:lnSpc>
                <a:spcPct val="90000"/>
              </a:lnSpc>
              <a:defRPr sz="3600" b="0">
                <a:solidFill>
                  <a:srgbClr val="FFFFFF"/>
                </a:solidFill>
              </a:defRPr>
            </a:lvl1pPr>
          </a:lstStyle>
          <a:p>
            <a:pPr rtl="0"/>
            <a:r>
              <a:rPr lang="zh-TW" altLang="en-US"/>
              <a:t>按一下以編輯母片標題樣式</a:t>
            </a:r>
            <a:endParaRPr lang="en-US" dirty="0"/>
          </a:p>
        </p:txBody>
      </p:sp>
      <p:sp>
        <p:nvSpPr>
          <p:cNvPr id="3" name="內容預留位置 2"/>
          <p:cNvSpPr>
            <a:spLocks noGrp="1"/>
          </p:cNvSpPr>
          <p:nvPr>
            <p:ph idx="1"/>
          </p:nvPr>
        </p:nvSpPr>
        <p:spPr>
          <a:xfrm>
            <a:off x="5458984" y="812799"/>
            <a:ext cx="5928344" cy="5294757"/>
          </a:xfrm>
        </p:spPr>
        <p:txBody>
          <a:bodyPr rtlCol="0"/>
          <a:lstStyle/>
          <a:p>
            <a:pPr lvl="0" rtl="0"/>
            <a:r>
              <a:rPr lang="zh-TW" altLang="en-US"/>
              <a:t>按一下以編輯母片文字樣式</a:t>
            </a:r>
          </a:p>
          <a:p>
            <a:pPr lvl="1" rtl="0"/>
            <a:r>
              <a:rPr lang="zh-TW" altLang="en-US"/>
              <a:t>第二層</a:t>
            </a:r>
          </a:p>
          <a:p>
            <a:pPr lvl="2" rtl="0"/>
            <a:r>
              <a:rPr lang="zh-TW" altLang="en-US"/>
              <a:t>第三層</a:t>
            </a:r>
          </a:p>
          <a:p>
            <a:pPr lvl="3" rtl="0"/>
            <a:r>
              <a:rPr lang="zh-TW" altLang="en-US"/>
              <a:t>第四層</a:t>
            </a:r>
          </a:p>
          <a:p>
            <a:pPr lvl="4" rtl="0"/>
            <a:r>
              <a:rPr lang="zh-TW" altLang="en-US"/>
              <a:t>第五層</a:t>
            </a:r>
            <a:endParaRPr lang="en-US" dirty="0"/>
          </a:p>
        </p:txBody>
      </p:sp>
      <p:sp>
        <p:nvSpPr>
          <p:cNvPr id="4" name="文字預留位置 3"/>
          <p:cNvSpPr>
            <a:spLocks noGrp="1"/>
          </p:cNvSpPr>
          <p:nvPr>
            <p:ph type="body" sz="half" idx="2"/>
          </p:nvPr>
        </p:nvSpPr>
        <p:spPr>
          <a:xfrm>
            <a:off x="643465" y="3043050"/>
            <a:ext cx="3517567" cy="3064505"/>
          </a:xfrm>
        </p:spPr>
        <p:txBody>
          <a:bodyPr lIns="91440" rIns="91440" rtlCol="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a:t>按一下以編輯母片文字樣式</a:t>
            </a:r>
          </a:p>
        </p:txBody>
      </p:sp>
      <p:sp>
        <p:nvSpPr>
          <p:cNvPr id="5" name="日期版面配置區 4"/>
          <p:cNvSpPr>
            <a:spLocks noGrp="1"/>
          </p:cNvSpPr>
          <p:nvPr>
            <p:ph type="dt" sz="half" idx="10"/>
          </p:nvPr>
        </p:nvSpPr>
        <p:spPr>
          <a:xfrm>
            <a:off x="643464" y="6446520"/>
            <a:ext cx="3517568" cy="365125"/>
          </a:xfrm>
        </p:spPr>
        <p:txBody>
          <a:bodyPr rtlCol="0"/>
          <a:lstStyle>
            <a:lvl1pPr algn="l">
              <a:defRPr/>
            </a:lvl1pPr>
          </a:lstStyle>
          <a:p>
            <a:pPr rtl="0"/>
            <a:fld id="{14FB5138-AB39-48BD-A192-A384EF05DCBB}" type="datetime1">
              <a:rPr lang="zh-TW" altLang="en-US" smtClean="0"/>
              <a:t>2023/6/18</a:t>
            </a:fld>
            <a:endParaRPr lang="en-US" dirty="0"/>
          </a:p>
        </p:txBody>
      </p:sp>
      <p:sp>
        <p:nvSpPr>
          <p:cNvPr id="6" name="頁尾版面配置區 5"/>
          <p:cNvSpPr>
            <a:spLocks noGrp="1"/>
          </p:cNvSpPr>
          <p:nvPr>
            <p:ph type="ftr" sz="quarter" idx="11"/>
          </p:nvPr>
        </p:nvSpPr>
        <p:spPr>
          <a:xfrm>
            <a:off x="5458983" y="6446520"/>
            <a:ext cx="5334019" cy="365125"/>
          </a:xfrm>
        </p:spPr>
        <p:txBody>
          <a:bodyPr rtlCol="0"/>
          <a:lstStyle>
            <a:lvl1pPr algn="l">
              <a:defRPr>
                <a:solidFill>
                  <a:schemeClr val="tx2"/>
                </a:solidFill>
              </a:defRPr>
            </a:lvl1pPr>
          </a:lstStyle>
          <a:p>
            <a:pPr rtl="0"/>
            <a:endParaRPr lang="en-US" dirty="0"/>
          </a:p>
        </p:txBody>
      </p:sp>
      <p:sp>
        <p:nvSpPr>
          <p:cNvPr id="7" name="投影片編號預留位置 6"/>
          <p:cNvSpPr>
            <a:spLocks noGrp="1"/>
          </p:cNvSpPr>
          <p:nvPr>
            <p:ph type="sldNum" sz="quarter" idx="12"/>
          </p:nvPr>
        </p:nvSpPr>
        <p:spPr/>
        <p:txBody>
          <a:bodyPr rtlCol="0"/>
          <a:lstStyle>
            <a:lvl1pPr>
              <a:defRPr>
                <a:solidFill>
                  <a:schemeClr val="tx2"/>
                </a:solidFill>
              </a:defRPr>
            </a:lvl1pPr>
          </a:lstStyle>
          <a:p>
            <a:pPr rtl="0"/>
            <a:fld id="{3A98EE3D-8CD1-4C3F-BD1C-C98C9596463C}" type="slidenum">
              <a:rPr lang="en-US" smtClean="0"/>
              <a:pPr/>
              <a:t>‹#›</a:t>
            </a:fld>
            <a:endParaRPr lang="en-US" dirty="0"/>
          </a:p>
        </p:txBody>
      </p:sp>
    </p:spTree>
    <p:extLst>
      <p:ext uri="{BB962C8B-B14F-4D97-AF65-F5344CB8AC3E}">
        <p14:creationId xmlns:p14="http://schemas.microsoft.com/office/powerpoint/2010/main" val="1933282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圖片預留位置 2"/>
          <p:cNvSpPr>
            <a:spLocks noGrp="1" noChangeAspect="1"/>
          </p:cNvSpPr>
          <p:nvPr>
            <p:ph type="pic" idx="1"/>
          </p:nvPr>
        </p:nvSpPr>
        <p:spPr>
          <a:xfrm>
            <a:off x="15" y="0"/>
            <a:ext cx="12191985" cy="4578350"/>
          </a:xfrm>
          <a:solidFill>
            <a:schemeClr val="bg1">
              <a:lumMod val="85000"/>
            </a:schemeClr>
          </a:solidFill>
        </p:spPr>
        <p:txBody>
          <a:bodyPr lIns="457200" tIns="457200"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TW" altLang="en-US"/>
              <a:t>按一下圖示以新增圖片</a:t>
            </a:r>
            <a:endParaRPr lang="en-US" dirty="0"/>
          </a:p>
        </p:txBody>
      </p:sp>
      <p:sp>
        <p:nvSpPr>
          <p:cNvPr id="2" name="標題 1"/>
          <p:cNvSpPr>
            <a:spLocks noGrp="1"/>
          </p:cNvSpPr>
          <p:nvPr>
            <p:ph type="title"/>
          </p:nvPr>
        </p:nvSpPr>
        <p:spPr>
          <a:xfrm>
            <a:off x="1097279" y="4799362"/>
            <a:ext cx="10113645" cy="743682"/>
          </a:xfrm>
        </p:spPr>
        <p:txBody>
          <a:bodyPr tIns="0" bIns="0" rtlCol="0" anchor="b">
            <a:noAutofit/>
          </a:bodyPr>
          <a:lstStyle>
            <a:lvl1pPr>
              <a:defRPr sz="3600" b="0">
                <a:solidFill>
                  <a:srgbClr val="FFFFFF"/>
                </a:solidFill>
              </a:defRPr>
            </a:lvl1pPr>
          </a:lstStyle>
          <a:p>
            <a:pPr rtl="0"/>
            <a:r>
              <a:rPr lang="zh-TW" altLang="en-US"/>
              <a:t>按一下以編輯母片標題樣式</a:t>
            </a:r>
            <a:endParaRPr lang="en-US" dirty="0"/>
          </a:p>
        </p:txBody>
      </p:sp>
      <p:sp>
        <p:nvSpPr>
          <p:cNvPr id="4" name="文字預留位置 3"/>
          <p:cNvSpPr>
            <a:spLocks noGrp="1"/>
          </p:cNvSpPr>
          <p:nvPr>
            <p:ph type="body" sz="half" idx="2"/>
          </p:nvPr>
        </p:nvSpPr>
        <p:spPr>
          <a:xfrm>
            <a:off x="1097279" y="5715000"/>
            <a:ext cx="10113264" cy="609600"/>
          </a:xfrm>
        </p:spPr>
        <p:txBody>
          <a:bodyPr lIns="91440" tIns="0" rIns="91440" bIns="0" rtlCol="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TW" altLang="en-US"/>
              <a:t>按一下以編輯母片文字樣式</a:t>
            </a:r>
          </a:p>
        </p:txBody>
      </p:sp>
      <p:sp>
        <p:nvSpPr>
          <p:cNvPr id="5" name="日期版面配置區 4"/>
          <p:cNvSpPr>
            <a:spLocks noGrp="1"/>
          </p:cNvSpPr>
          <p:nvPr>
            <p:ph type="dt" sz="half" idx="10"/>
          </p:nvPr>
        </p:nvSpPr>
        <p:spPr/>
        <p:txBody>
          <a:bodyPr rtlCol="0"/>
          <a:lstStyle>
            <a:lvl1pPr>
              <a:defRPr/>
            </a:lvl1pPr>
          </a:lstStyle>
          <a:p>
            <a:pPr rtl="0"/>
            <a:fld id="{AA3C3402-316B-492E-9607-F131B2668CFD}" type="datetime1">
              <a:rPr lang="zh-TW" altLang="en-US" smtClean="0"/>
              <a:t>2023/6/18</a:t>
            </a:fld>
            <a:endParaRPr lang="en-US" dirty="0"/>
          </a:p>
        </p:txBody>
      </p:sp>
      <p:sp>
        <p:nvSpPr>
          <p:cNvPr id="6" name="頁尾預留位置 5"/>
          <p:cNvSpPr>
            <a:spLocks noGrp="1"/>
          </p:cNvSpPr>
          <p:nvPr>
            <p:ph type="ftr" sz="quarter" idx="11"/>
          </p:nvPr>
        </p:nvSpPr>
        <p:spPr>
          <a:xfrm>
            <a:off x="1097279" y="6446838"/>
            <a:ext cx="6818262" cy="365125"/>
          </a:xfrm>
        </p:spPr>
        <p:txBody>
          <a:bodyPr rtlCol="0"/>
          <a:lstStyle/>
          <a:p>
            <a:pPr algn="l" rtl="0"/>
            <a:endParaRPr lang="en-US" dirty="0"/>
          </a:p>
        </p:txBody>
      </p:sp>
      <p:sp>
        <p:nvSpPr>
          <p:cNvPr id="7" name="投影片編號版面配置區 6"/>
          <p:cNvSpPr>
            <a:spLocks noGrp="1"/>
          </p:cNvSpPr>
          <p:nvPr>
            <p:ph type="sldNum" sz="quarter" idx="12"/>
          </p:nvPr>
        </p:nvSpPr>
        <p:spPr/>
        <p:txBody>
          <a:bodyPr rtlCol="0"/>
          <a:lstStyle/>
          <a:p>
            <a:pPr rtl="0"/>
            <a:fld id="{3A98EE3D-8CD1-4C3F-BD1C-C98C9596463C}" type="slidenum">
              <a:rPr lang="en-US" smtClean="0"/>
              <a:t>‹#›</a:t>
            </a:fld>
            <a:endParaRPr lang="en-US" dirty="0"/>
          </a:p>
        </p:txBody>
      </p:sp>
    </p:spTree>
    <p:extLst>
      <p:ext uri="{BB962C8B-B14F-4D97-AF65-F5344CB8AC3E}">
        <p14:creationId xmlns:p14="http://schemas.microsoft.com/office/powerpoint/2010/main" val="5232677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標題版面配置區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pPr rtl="0"/>
            <a:r>
              <a:rPr lang="zh-tw" dirty="0"/>
              <a:t>按一下以編輯母片標題樣式</a:t>
            </a:r>
            <a:endParaRPr lang="en-US" dirty="0"/>
          </a:p>
        </p:txBody>
      </p:sp>
      <p:sp>
        <p:nvSpPr>
          <p:cNvPr id="3" name="文字預留位置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rtl="0"/>
            <a:r>
              <a:rPr lang="zh-tw" dirty="0"/>
              <a:t>按一下以編輯母片文字樣式</a:t>
            </a:r>
          </a:p>
          <a:p>
            <a:pPr lvl="1" rtl="0"/>
            <a:r>
              <a:rPr lang="zh-tw" dirty="0"/>
              <a:t>第二層</a:t>
            </a:r>
          </a:p>
          <a:p>
            <a:pPr lvl="2" rtl="0"/>
            <a:r>
              <a:rPr lang="zh-tw" dirty="0"/>
              <a:t>第三層</a:t>
            </a:r>
          </a:p>
          <a:p>
            <a:pPr lvl="3" rtl="0"/>
            <a:r>
              <a:rPr lang="zh-tw" dirty="0"/>
              <a:t>第四層</a:t>
            </a:r>
          </a:p>
          <a:p>
            <a:pPr lvl="4" rtl="0"/>
            <a:r>
              <a:rPr lang="zh-tw" dirty="0"/>
              <a:t>第五層</a:t>
            </a:r>
            <a:endParaRPr lang="en-US" dirty="0"/>
          </a:p>
        </p:txBody>
      </p:sp>
      <p:sp>
        <p:nvSpPr>
          <p:cNvPr id="4" name="日期版面配置區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latin typeface="Microsoft JhengHei UI" panose="020B0604030504040204" pitchFamily="34" charset="-120"/>
                <a:ea typeface="Microsoft JhengHei UI" panose="020B0604030504040204" pitchFamily="34" charset="-120"/>
              </a:defRPr>
            </a:lvl1pPr>
          </a:lstStyle>
          <a:p>
            <a:fld id="{B440036D-95D4-4BC9-A273-115A1B1B6F68}" type="datetime1">
              <a:rPr lang="zh-TW" altLang="en-US" smtClean="0"/>
              <a:t>2023/6/18</a:t>
            </a:fld>
            <a:endParaRPr lang="en-US" dirty="0"/>
          </a:p>
        </p:txBody>
      </p:sp>
      <p:sp>
        <p:nvSpPr>
          <p:cNvPr id="5" name="頁尾預留位置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latin typeface="Microsoft JhengHei UI" panose="020B0604030504040204" pitchFamily="34" charset="-120"/>
                <a:ea typeface="Microsoft JhengHei UI" panose="020B0604030504040204" pitchFamily="34" charset="-120"/>
              </a:defRPr>
            </a:lvl1pPr>
          </a:lstStyle>
          <a:p>
            <a:endParaRPr lang="en-US" dirty="0"/>
          </a:p>
        </p:txBody>
      </p:sp>
      <p:sp>
        <p:nvSpPr>
          <p:cNvPr id="6" name="投影片編號版面配置區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latin typeface="Microsoft JhengHei UI" panose="020B0604030504040204" pitchFamily="34" charset="-120"/>
                <a:ea typeface="Microsoft JhengHei UI" panose="020B0604030504040204" pitchFamily="34" charset="-120"/>
              </a:defRPr>
            </a:lvl1pPr>
          </a:lstStyle>
          <a:p>
            <a:fld id="{3A98EE3D-8CD1-4C3F-BD1C-C98C9596463C}" type="slidenum">
              <a:rPr lang="en-US" smtClean="0"/>
              <a:pPr/>
              <a:t>‹#›</a:t>
            </a:fld>
            <a:endParaRPr lang="en-US" dirty="0"/>
          </a:p>
        </p:txBody>
      </p:sp>
      <p:cxnSp>
        <p:nvCxnSpPr>
          <p:cNvPr id="10" name="直線接點​​(S)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498223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47" r:id="rId3"/>
    <p:sldLayoutId id="2147483743" r:id="rId4"/>
    <p:sldLayoutId id="2147483738" r:id="rId5"/>
    <p:sldLayoutId id="2147483732" r:id="rId6"/>
    <p:sldLayoutId id="2147483733" r:id="rId7"/>
    <p:sldLayoutId id="2147483734" r:id="rId8"/>
    <p:sldLayoutId id="2147483735" r:id="rId9"/>
    <p:sldLayoutId id="2147483736" r:id="rId10"/>
    <p:sldLayoutId id="2147483737" r:id="rId11"/>
  </p:sldLayoutIdLst>
  <p:hf hdr="0" ftr="0" dt="0"/>
  <p:txStyles>
    <p:titleStyle>
      <a:lvl1pPr algn="l" defTabSz="914400" rtl="0" eaLnBrk="1" latinLnBrk="0" hangingPunct="1">
        <a:lnSpc>
          <a:spcPct val="90000"/>
        </a:lnSpc>
        <a:spcBef>
          <a:spcPct val="0"/>
        </a:spcBef>
        <a:buNone/>
        <a:defRPr sz="4700" i="0" kern="1200" spc="-50" baseline="0">
          <a:solidFill>
            <a:schemeClr val="accent1">
              <a:lumMod val="75000"/>
            </a:schemeClr>
          </a:solidFill>
          <a:latin typeface="微軟正黑體" panose="020B0604030504040204" pitchFamily="34" charset="-120"/>
          <a:ea typeface="微軟正黑體" panose="020B0604030504040204" pitchFamily="34" charset="-120"/>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8" Type="http://schemas.openxmlformats.org/officeDocument/2006/relationships/diagramLayout" Target="../diagrams/layout4.xml"/><Relationship Id="rId3" Type="http://schemas.openxmlformats.org/officeDocument/2006/relationships/diagramLayout" Target="../diagrams/layout3.xml"/><Relationship Id="rId7" Type="http://schemas.openxmlformats.org/officeDocument/2006/relationships/diagramData" Target="../diagrams/data4.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microsoft.com/office/2007/relationships/diagramDrawing" Target="../diagrams/drawing4.xml"/><Relationship Id="rId5" Type="http://schemas.openxmlformats.org/officeDocument/2006/relationships/diagramColors" Target="../diagrams/colors3.xml"/><Relationship Id="rId10" Type="http://schemas.openxmlformats.org/officeDocument/2006/relationships/diagramColors" Target="../diagrams/colors4.xml"/><Relationship Id="rId4" Type="http://schemas.openxmlformats.org/officeDocument/2006/relationships/diagramQuickStyle" Target="../diagrams/quickStyle3.xml"/><Relationship Id="rId9"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19.jfif"/><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5" Type="http://schemas.openxmlformats.org/officeDocument/2006/relationships/image" Target="../media/image31.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chart" Target="../charts/chart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矩形 21">
            <a:extLst>
              <a:ext uri="{FF2B5EF4-FFF2-40B4-BE49-F238E27FC236}">
                <a16:creationId xmlns:a16="http://schemas.microsoft.com/office/drawing/2014/main" id="{A9286AD2-18A9-4868-A4E3-7A2097A20810}"/>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標題 1">
            <a:extLst>
              <a:ext uri="{FF2B5EF4-FFF2-40B4-BE49-F238E27FC236}">
                <a16:creationId xmlns:a16="http://schemas.microsoft.com/office/drawing/2014/main" id="{78FD68DA-43BA-4508-8DE2-BA9BB7B2FA5B}"/>
              </a:ext>
            </a:extLst>
          </p:cNvPr>
          <p:cNvSpPr>
            <a:spLocks noGrp="1"/>
          </p:cNvSpPr>
          <p:nvPr>
            <p:ph type="ctrTitle"/>
          </p:nvPr>
        </p:nvSpPr>
        <p:spPr>
          <a:xfrm>
            <a:off x="5187117" y="1842747"/>
            <a:ext cx="6253317" cy="2393352"/>
          </a:xfrm>
        </p:spPr>
        <p:txBody>
          <a:bodyPr rtlCol="0">
            <a:normAutofit/>
          </a:bodyPr>
          <a:lstStyle/>
          <a:p>
            <a:r>
              <a:rPr lang="zh-TW" altLang="en-US" sz="6000" b="1" dirty="0">
                <a:latin typeface="微軟正黑體" panose="020B0604030504040204" pitchFamily="34" charset="-120"/>
                <a:ea typeface="微軟正黑體" panose="020B0604030504040204" pitchFamily="34" charset="-120"/>
              </a:rPr>
              <a:t>多變量期末報告</a:t>
            </a:r>
            <a:endParaRPr lang="zh-tw" sz="6000" b="1" dirty="0">
              <a:latin typeface="微軟正黑體" panose="020B0604030504040204" pitchFamily="34" charset="-120"/>
              <a:ea typeface="微軟正黑體" panose="020B0604030504040204" pitchFamily="34" charset="-120"/>
            </a:endParaRPr>
          </a:p>
        </p:txBody>
      </p:sp>
      <p:sp>
        <p:nvSpPr>
          <p:cNvPr id="3" name="副標題 2">
            <a:extLst>
              <a:ext uri="{FF2B5EF4-FFF2-40B4-BE49-F238E27FC236}">
                <a16:creationId xmlns:a16="http://schemas.microsoft.com/office/drawing/2014/main" id="{A8E9CFF2-3777-4FF4-A759-8491175B0B7C}"/>
              </a:ext>
            </a:extLst>
          </p:cNvPr>
          <p:cNvSpPr>
            <a:spLocks noGrp="1"/>
          </p:cNvSpPr>
          <p:nvPr>
            <p:ph type="subTitle" idx="1"/>
          </p:nvPr>
        </p:nvSpPr>
        <p:spPr>
          <a:xfrm>
            <a:off x="5289753" y="4672739"/>
            <a:ext cx="6269347" cy="543072"/>
          </a:xfrm>
        </p:spPr>
        <p:txBody>
          <a:bodyPr rtlCol="0">
            <a:normAutofit fontScale="85000" lnSpcReduction="10000"/>
          </a:bodyPr>
          <a:lstStyle/>
          <a:p>
            <a:pPr rtl="0"/>
            <a:r>
              <a:rPr lang="zh-TW" altLang="en-US" sz="3200" b="1" dirty="0">
                <a:solidFill>
                  <a:schemeClr val="tx1">
                    <a:lumMod val="85000"/>
                    <a:lumOff val="15000"/>
                  </a:schemeClr>
                </a:solidFill>
                <a:latin typeface="微軟正黑體" panose="020B0604030504040204" pitchFamily="34" charset="-120"/>
                <a:ea typeface="微軟正黑體" panose="020B0604030504040204" pitchFamily="34" charset="-120"/>
              </a:rPr>
              <a:t>網路零售行銷</a:t>
            </a:r>
            <a:r>
              <a:rPr lang="en-US" altLang="zh-TW" sz="3200" b="1" dirty="0">
                <a:solidFill>
                  <a:schemeClr val="tx1">
                    <a:lumMod val="85000"/>
                    <a:lumOff val="15000"/>
                  </a:schemeClr>
                </a:solidFill>
                <a:latin typeface="微軟正黑體" panose="020B0604030504040204" pitchFamily="34" charset="-120"/>
                <a:ea typeface="微軟正黑體" panose="020B0604030504040204" pitchFamily="34" charset="-120"/>
              </a:rPr>
              <a:t>-</a:t>
            </a:r>
            <a:r>
              <a:rPr lang="zh-TW" altLang="en-US" sz="3200" b="1" dirty="0">
                <a:solidFill>
                  <a:schemeClr val="tx1">
                    <a:lumMod val="85000"/>
                    <a:lumOff val="15000"/>
                  </a:schemeClr>
                </a:solidFill>
                <a:latin typeface="微軟正黑體" panose="020B0604030504040204" pitchFamily="34" charset="-120"/>
                <a:ea typeface="微軟正黑體" panose="020B0604030504040204" pitchFamily="34" charset="-120"/>
              </a:rPr>
              <a:t>行銷策略與效益關係</a:t>
            </a:r>
            <a:endParaRPr lang="zh-tw" sz="3200" b="1" dirty="0">
              <a:solidFill>
                <a:schemeClr val="tx1">
                  <a:lumMod val="85000"/>
                  <a:lumOff val="15000"/>
                </a:schemeClr>
              </a:solidFill>
              <a:latin typeface="微軟正黑體" panose="020B0604030504040204" pitchFamily="34" charset="-120"/>
              <a:ea typeface="微軟正黑體" panose="020B0604030504040204" pitchFamily="34" charset="-120"/>
            </a:endParaRPr>
          </a:p>
        </p:txBody>
      </p:sp>
      <p:pic>
        <p:nvPicPr>
          <p:cNvPr id="5" name="圖片 4" descr="含有建築物、坐下、板凳、側面的圖片&#10;&#10;自動產生的描述">
            <a:extLst>
              <a:ext uri="{FF2B5EF4-FFF2-40B4-BE49-F238E27FC236}">
                <a16:creationId xmlns:a16="http://schemas.microsoft.com/office/drawing/2014/main" id="{282CF6DD-7FE8-4063-9551-1B7BBCE92AB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1" y="1"/>
            <a:ext cx="4635315" cy="6857999"/>
          </a:xfrm>
          <a:prstGeom prst="rect">
            <a:avLst/>
          </a:prstGeom>
        </p:spPr>
      </p:pic>
      <p:cxnSp>
        <p:nvCxnSpPr>
          <p:cNvPr id="24" name="直線接點​​(S) 23">
            <a:extLst>
              <a:ext uri="{FF2B5EF4-FFF2-40B4-BE49-F238E27FC236}">
                <a16:creationId xmlns:a16="http://schemas.microsoft.com/office/drawing/2014/main" id="{E7A7CD63-7EC3-44F3-95D0-595C4019FF24}"/>
              </a:ext>
              <a:ext uri="{C183D7F6-B498-43B3-948B-1728B52AA6E4}">
                <adec:decorative xmlns=""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副標題 2">
            <a:extLst>
              <a:ext uri="{FF2B5EF4-FFF2-40B4-BE49-F238E27FC236}">
                <a16:creationId xmlns:a16="http://schemas.microsoft.com/office/drawing/2014/main" id="{3088B9AC-E05F-C2AA-0A2A-73FCCDBFC722}"/>
              </a:ext>
            </a:extLst>
          </p:cNvPr>
          <p:cNvSpPr txBox="1">
            <a:spLocks/>
          </p:cNvSpPr>
          <p:nvPr/>
        </p:nvSpPr>
        <p:spPr>
          <a:xfrm>
            <a:off x="5289753" y="5301673"/>
            <a:ext cx="3179992" cy="1459345"/>
          </a:xfrm>
          <a:prstGeom prst="rect">
            <a:avLst/>
          </a:prstGeom>
        </p:spPr>
        <p:txBody>
          <a:bodyPr vert="horz" lIns="91440" tIns="45720" rIns="91440" bIns="45720" rtlCol="0">
            <a:normAutofit fontScale="92500"/>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1"/>
                </a:solidFill>
                <a:latin typeface="+mn-lt"/>
                <a:ea typeface="Microsoft JhengHei UI" panose="020B0604030504040204" pitchFamily="34" charset="-120"/>
                <a:cs typeface="+mn-cs"/>
              </a:defRPr>
            </a:lvl1pPr>
            <a:lvl2pPr marL="4572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2pPr>
            <a:lvl3pPr marL="9144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3pPr>
            <a:lvl4pPr marL="13716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4pPr>
            <a:lvl5pPr marL="18288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zh-TW" altLang="en-US" sz="2200" b="1" dirty="0">
                <a:solidFill>
                  <a:schemeClr val="tx1">
                    <a:lumMod val="85000"/>
                    <a:lumOff val="15000"/>
                  </a:schemeClr>
                </a:solidFill>
                <a:latin typeface="微軟正黑體" panose="020B0604030504040204" pitchFamily="34" charset="-120"/>
                <a:ea typeface="微軟正黑體" panose="020B0604030504040204" pitchFamily="34" charset="-120"/>
              </a:rPr>
              <a:t>指導老師：鍾麗英</a:t>
            </a:r>
            <a:endParaRPr lang="en-US" altLang="zh-TW" sz="2200" b="1" dirty="0">
              <a:solidFill>
                <a:schemeClr val="tx1">
                  <a:lumMod val="85000"/>
                  <a:lumOff val="15000"/>
                </a:schemeClr>
              </a:solidFill>
              <a:latin typeface="微軟正黑體" panose="020B0604030504040204" pitchFamily="34" charset="-120"/>
              <a:ea typeface="微軟正黑體" panose="020B0604030504040204" pitchFamily="34" charset="-120"/>
            </a:endParaRPr>
          </a:p>
          <a:p>
            <a:r>
              <a:rPr lang="zh-TW" altLang="en-US" sz="1800" b="1" dirty="0">
                <a:solidFill>
                  <a:schemeClr val="tx1">
                    <a:lumMod val="85000"/>
                    <a:lumOff val="15000"/>
                  </a:schemeClr>
                </a:solidFill>
                <a:latin typeface="微軟正黑體" panose="020B0604030504040204" pitchFamily="34" charset="-120"/>
                <a:ea typeface="微軟正黑體" panose="020B0604030504040204" pitchFamily="34" charset="-120"/>
              </a:rPr>
              <a:t>學生：</a:t>
            </a:r>
            <a:r>
              <a:rPr lang="en-US" altLang="zh-TW" sz="1800" b="1" dirty="0">
                <a:solidFill>
                  <a:schemeClr val="tx1">
                    <a:lumMod val="85000"/>
                    <a:lumOff val="15000"/>
                  </a:schemeClr>
                </a:solidFill>
                <a:latin typeface="微軟正黑體" panose="020B0604030504040204" pitchFamily="34" charset="-120"/>
                <a:ea typeface="微軟正黑體" panose="020B0604030504040204" pitchFamily="34" charset="-120"/>
              </a:rPr>
              <a:t>711178915</a:t>
            </a:r>
            <a:r>
              <a:rPr lang="zh-TW" altLang="en-US" sz="1800" b="1" dirty="0">
                <a:solidFill>
                  <a:schemeClr val="tx1">
                    <a:lumMod val="85000"/>
                    <a:lumOff val="15000"/>
                  </a:schemeClr>
                </a:solidFill>
                <a:latin typeface="微軟正黑體" panose="020B0604030504040204" pitchFamily="34" charset="-120"/>
                <a:ea typeface="微軟正黑體" panose="020B0604030504040204" pitchFamily="34" charset="-120"/>
              </a:rPr>
              <a:t> 周政勳</a:t>
            </a:r>
            <a:endParaRPr lang="en-US" altLang="zh-TW" sz="1800" b="1" dirty="0">
              <a:solidFill>
                <a:schemeClr val="tx1">
                  <a:lumMod val="85000"/>
                  <a:lumOff val="15000"/>
                </a:schemeClr>
              </a:solidFill>
              <a:latin typeface="微軟正黑體" panose="020B0604030504040204" pitchFamily="34" charset="-120"/>
              <a:ea typeface="微軟正黑體" panose="020B0604030504040204" pitchFamily="34" charset="-120"/>
            </a:endParaRPr>
          </a:p>
          <a:p>
            <a:r>
              <a:rPr lang="zh-TW" altLang="en-US" sz="1800" b="1" dirty="0">
                <a:solidFill>
                  <a:schemeClr val="tx1">
                    <a:lumMod val="85000"/>
                    <a:lumOff val="15000"/>
                  </a:schemeClr>
                </a:solidFill>
                <a:latin typeface="微軟正黑體" panose="020B0604030504040204" pitchFamily="34" charset="-120"/>
                <a:ea typeface="微軟正黑體" panose="020B0604030504040204" pitchFamily="34" charset="-120"/>
              </a:rPr>
              <a:t>         </a:t>
            </a:r>
            <a:r>
              <a:rPr lang="en-US" altLang="zh-TW" sz="1800" b="1" dirty="0">
                <a:solidFill>
                  <a:schemeClr val="tx1">
                    <a:lumMod val="85000"/>
                    <a:lumOff val="15000"/>
                  </a:schemeClr>
                </a:solidFill>
                <a:latin typeface="微軟正黑體" panose="020B0604030504040204" pitchFamily="34" charset="-120"/>
                <a:ea typeface="微軟正黑體" panose="020B0604030504040204" pitchFamily="34" charset="-120"/>
              </a:rPr>
              <a:t>711178918</a:t>
            </a:r>
            <a:r>
              <a:rPr lang="zh-TW" altLang="en-US" sz="1800" b="1" dirty="0">
                <a:solidFill>
                  <a:schemeClr val="tx1">
                    <a:lumMod val="85000"/>
                    <a:lumOff val="15000"/>
                  </a:schemeClr>
                </a:solidFill>
                <a:latin typeface="微軟正黑體" panose="020B0604030504040204" pitchFamily="34" charset="-120"/>
                <a:ea typeface="微軟正黑體" panose="020B0604030504040204" pitchFamily="34" charset="-120"/>
              </a:rPr>
              <a:t> 潘柏言</a:t>
            </a:r>
            <a:endParaRPr lang="zh-tw" sz="1800" b="1" dirty="0">
              <a:solidFill>
                <a:schemeClr val="tx1">
                  <a:lumMod val="85000"/>
                  <a:lumOff val="15000"/>
                </a:schemeClr>
              </a:solidFill>
              <a:latin typeface="微軟正黑體" panose="020B0604030504040204" pitchFamily="34" charset="-120"/>
              <a:ea typeface="微軟正黑體" panose="020B0604030504040204" pitchFamily="34" charset="-120"/>
            </a:endParaRPr>
          </a:p>
        </p:txBody>
      </p:sp>
      <p:sp>
        <p:nvSpPr>
          <p:cNvPr id="6" name="副標題 2">
            <a:extLst>
              <a:ext uri="{FF2B5EF4-FFF2-40B4-BE49-F238E27FC236}">
                <a16:creationId xmlns:a16="http://schemas.microsoft.com/office/drawing/2014/main" id="{8C793C25-8F4F-C1A2-02D1-7703D3659EAC}"/>
              </a:ext>
            </a:extLst>
          </p:cNvPr>
          <p:cNvSpPr txBox="1">
            <a:spLocks/>
          </p:cNvSpPr>
          <p:nvPr/>
        </p:nvSpPr>
        <p:spPr>
          <a:xfrm>
            <a:off x="10835961" y="6585358"/>
            <a:ext cx="1356040" cy="272642"/>
          </a:xfrm>
          <a:prstGeom prst="rect">
            <a:avLst/>
          </a:prstGeom>
        </p:spPr>
        <p:txBody>
          <a:bodyPr vert="horz" lIns="91440" tIns="45720" rIns="91440" bIns="45720" rtlCol="0">
            <a:normAutofit fontScale="92500" lnSpcReduction="20000"/>
          </a:bodyPr>
          <a:lstStyle>
            <a:lvl1pPr marL="0" indent="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1"/>
                </a:solidFill>
                <a:latin typeface="+mn-lt"/>
                <a:ea typeface="Microsoft JhengHei UI" panose="020B0604030504040204" pitchFamily="34" charset="-120"/>
                <a:cs typeface="+mn-cs"/>
              </a:defRPr>
            </a:lvl1pPr>
            <a:lvl2pPr marL="4572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2pPr>
            <a:lvl3pPr marL="914400" indent="0" algn="ctr" defTabSz="914400" rtl="0" eaLnBrk="1" latinLnBrk="0" hangingPunct="1">
              <a:lnSpc>
                <a:spcPct val="100000"/>
              </a:lnSpc>
              <a:spcBef>
                <a:spcPts val="200"/>
              </a:spcBef>
              <a:spcAft>
                <a:spcPts val="400"/>
              </a:spcAft>
              <a:buClrTx/>
              <a:buFont typeface="Calibri" pitchFamily="34" charset="0"/>
              <a:buNone/>
              <a:defRPr sz="24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3pPr>
            <a:lvl4pPr marL="13716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4pPr>
            <a:lvl5pPr marL="1828800" indent="0" algn="ctr" defTabSz="914400" rtl="0" eaLnBrk="1" latinLnBrk="0" hangingPunct="1">
              <a:lnSpc>
                <a:spcPct val="100000"/>
              </a:lnSpc>
              <a:spcBef>
                <a:spcPts val="200"/>
              </a:spcBef>
              <a:spcAft>
                <a:spcPts val="400"/>
              </a:spcAft>
              <a:buClrTx/>
              <a:buFont typeface="Calibri" pitchFamily="34" charset="0"/>
              <a:buNone/>
              <a:defRPr sz="20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pPr algn="r"/>
            <a:r>
              <a:rPr lang="en-US" altLang="zh-TW" sz="1400" b="1" dirty="0">
                <a:solidFill>
                  <a:schemeClr val="bg1">
                    <a:lumMod val="50000"/>
                  </a:schemeClr>
                </a:solidFill>
                <a:latin typeface="微軟正黑體" panose="020B0604030504040204" pitchFamily="34" charset="-120"/>
                <a:ea typeface="微軟正黑體" panose="020B0604030504040204" pitchFamily="34" charset="-120"/>
              </a:rPr>
              <a:t>2023.06.13</a:t>
            </a:r>
            <a:endParaRPr lang="zh-tw" sz="1400" b="1" dirty="0">
              <a:solidFill>
                <a:schemeClr val="bg1">
                  <a:lumMod val="50000"/>
                </a:schemeClr>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40437378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標題 15">
            <a:extLst>
              <a:ext uri="{FF2B5EF4-FFF2-40B4-BE49-F238E27FC236}">
                <a16:creationId xmlns:a16="http://schemas.microsoft.com/office/drawing/2014/main" id="{855B4CC9-F325-8197-8776-5BE957C5C039}"/>
              </a:ext>
            </a:extLst>
          </p:cNvPr>
          <p:cNvSpPr>
            <a:spLocks noGrp="1"/>
          </p:cNvSpPr>
          <p:nvPr>
            <p:ph type="title"/>
          </p:nvPr>
        </p:nvSpPr>
        <p:spPr>
          <a:xfrm>
            <a:off x="1097280" y="286603"/>
            <a:ext cx="10058400" cy="1450757"/>
          </a:xfrm>
        </p:spPr>
        <p:txBody>
          <a:bodyPr vert="horz" anchor="b">
            <a:normAutofit/>
          </a:bodyPr>
          <a:lstStyle/>
          <a:p>
            <a:r>
              <a:rPr lang="zh-TW" altLang="en-US" dirty="0"/>
              <a:t>研究方法</a:t>
            </a:r>
          </a:p>
        </p:txBody>
      </p:sp>
      <p:sp>
        <p:nvSpPr>
          <p:cNvPr id="15" name="投影片編號版面配置區 14">
            <a:extLst>
              <a:ext uri="{FF2B5EF4-FFF2-40B4-BE49-F238E27FC236}">
                <a16:creationId xmlns:a16="http://schemas.microsoft.com/office/drawing/2014/main" id="{C9342CAA-1B70-1245-8193-FE7A342990EB}"/>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10</a:t>
            </a:fld>
            <a:endParaRPr lang="en-US"/>
          </a:p>
        </p:txBody>
      </p:sp>
      <p:graphicFrame>
        <p:nvGraphicFramePr>
          <p:cNvPr id="18" name="內容版面配置區 2">
            <a:extLst>
              <a:ext uri="{FF2B5EF4-FFF2-40B4-BE49-F238E27FC236}">
                <a16:creationId xmlns:a16="http://schemas.microsoft.com/office/drawing/2014/main" id="{C6FB93C2-B993-20FC-EAC0-AC5ACC85C768}"/>
              </a:ext>
            </a:extLst>
          </p:cNvPr>
          <p:cNvGraphicFramePr>
            <a:graphicFrameLocks noGrp="1"/>
          </p:cNvGraphicFramePr>
          <p:nvPr>
            <p:ph idx="1"/>
            <p:extLst>
              <p:ext uri="{D42A27DB-BD31-4B8C-83A1-F6EECF244321}">
                <p14:modId xmlns:p14="http://schemas.microsoft.com/office/powerpoint/2010/main" val="1106393934"/>
              </p:ext>
            </p:extLst>
          </p:nvPr>
        </p:nvGraphicFramePr>
        <p:xfrm>
          <a:off x="1097280" y="2108201"/>
          <a:ext cx="10058400" cy="37608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490078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C44579-B345-4905-AEBF-24BADAF2354D}"/>
              </a:ext>
            </a:extLst>
          </p:cNvPr>
          <p:cNvSpPr>
            <a:spLocks noGrp="1"/>
          </p:cNvSpPr>
          <p:nvPr>
            <p:ph type="title"/>
          </p:nvPr>
        </p:nvSpPr>
        <p:spPr/>
        <p:txBody>
          <a:bodyPr/>
          <a:lstStyle/>
          <a:p>
            <a:r>
              <a:rPr lang="zh-TW" altLang="en-US" dirty="0"/>
              <a:t>因素分析</a:t>
            </a:r>
          </a:p>
        </p:txBody>
      </p:sp>
      <p:graphicFrame>
        <p:nvGraphicFramePr>
          <p:cNvPr id="6" name="內容版面配置區 5">
            <a:extLst>
              <a:ext uri="{FF2B5EF4-FFF2-40B4-BE49-F238E27FC236}">
                <a16:creationId xmlns:a16="http://schemas.microsoft.com/office/drawing/2014/main" id="{34BE52B3-D794-4D5D-B054-896D5AAAA3AC}"/>
              </a:ext>
            </a:extLst>
          </p:cNvPr>
          <p:cNvGraphicFramePr>
            <a:graphicFrameLocks noGrp="1"/>
          </p:cNvGraphicFramePr>
          <p:nvPr>
            <p:ph idx="1"/>
            <p:extLst>
              <p:ext uri="{D42A27DB-BD31-4B8C-83A1-F6EECF244321}">
                <p14:modId xmlns:p14="http://schemas.microsoft.com/office/powerpoint/2010/main" val="4228339876"/>
              </p:ext>
            </p:extLst>
          </p:nvPr>
        </p:nvGraphicFramePr>
        <p:xfrm>
          <a:off x="1096963" y="2108200"/>
          <a:ext cx="10058400" cy="37607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投影片編號版面配置區 3">
            <a:extLst>
              <a:ext uri="{FF2B5EF4-FFF2-40B4-BE49-F238E27FC236}">
                <a16:creationId xmlns:a16="http://schemas.microsoft.com/office/drawing/2014/main" id="{FA44C8A5-AEE7-4578-BF06-BFA88609EDE7}"/>
              </a:ext>
            </a:extLst>
          </p:cNvPr>
          <p:cNvSpPr>
            <a:spLocks noGrp="1"/>
          </p:cNvSpPr>
          <p:nvPr>
            <p:ph type="sldNum" sz="quarter" idx="12"/>
          </p:nvPr>
        </p:nvSpPr>
        <p:spPr/>
        <p:txBody>
          <a:bodyPr/>
          <a:lstStyle/>
          <a:p>
            <a:pPr rtl="0"/>
            <a:fld id="{3A98EE3D-8CD1-4C3F-BD1C-C98C9596463C}" type="slidenum">
              <a:rPr lang="en-US" smtClean="0"/>
              <a:t>11</a:t>
            </a:fld>
            <a:endParaRPr lang="en-US" dirty="0"/>
          </a:p>
        </p:txBody>
      </p:sp>
      <p:graphicFrame>
        <p:nvGraphicFramePr>
          <p:cNvPr id="7" name="資料庫圖表 6">
            <a:extLst>
              <a:ext uri="{FF2B5EF4-FFF2-40B4-BE49-F238E27FC236}">
                <a16:creationId xmlns:a16="http://schemas.microsoft.com/office/drawing/2014/main" id="{01CAB3C9-664A-4398-B857-55B9F6ACAA1A}"/>
              </a:ext>
            </a:extLst>
          </p:cNvPr>
          <p:cNvGraphicFramePr/>
          <p:nvPr>
            <p:extLst>
              <p:ext uri="{D42A27DB-BD31-4B8C-83A1-F6EECF244321}">
                <p14:modId xmlns:p14="http://schemas.microsoft.com/office/powerpoint/2010/main" val="3258165777"/>
              </p:ext>
            </p:extLst>
          </p:nvPr>
        </p:nvGraphicFramePr>
        <p:xfrm>
          <a:off x="8368145" y="3381616"/>
          <a:ext cx="3149600" cy="277629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22372759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14B7A137-1484-BF86-552D-9D53F1813EA3}"/>
              </a:ext>
            </a:extLst>
          </p:cNvPr>
          <p:cNvSpPr>
            <a:spLocks noGrp="1"/>
          </p:cNvSpPr>
          <p:nvPr>
            <p:ph type="sldNum" sz="quarter" idx="12"/>
          </p:nvPr>
        </p:nvSpPr>
        <p:spPr/>
        <p:txBody>
          <a:bodyPr/>
          <a:lstStyle/>
          <a:p>
            <a:pPr rtl="0"/>
            <a:fld id="{3A98EE3D-8CD1-4C3F-BD1C-C98C9596463C}" type="slidenum">
              <a:rPr lang="en-US" smtClean="0"/>
              <a:t>12</a:t>
            </a:fld>
            <a:endParaRPr lang="en-US" dirty="0"/>
          </a:p>
        </p:txBody>
      </p:sp>
      <p:grpSp>
        <p:nvGrpSpPr>
          <p:cNvPr id="3" name="群組 2">
            <a:extLst>
              <a:ext uri="{FF2B5EF4-FFF2-40B4-BE49-F238E27FC236}">
                <a16:creationId xmlns:a16="http://schemas.microsoft.com/office/drawing/2014/main" id="{E6B445E0-4424-4F9A-C84F-C28648BB64AF}"/>
              </a:ext>
            </a:extLst>
          </p:cNvPr>
          <p:cNvGrpSpPr/>
          <p:nvPr/>
        </p:nvGrpSpPr>
        <p:grpSpPr>
          <a:xfrm>
            <a:off x="0" y="287879"/>
            <a:ext cx="2172749" cy="551111"/>
            <a:chOff x="0" y="287879"/>
            <a:chExt cx="2172749" cy="551111"/>
          </a:xfrm>
        </p:grpSpPr>
        <p:sp>
          <p:nvSpPr>
            <p:cNvPr id="4" name="矩形 3">
              <a:extLst>
                <a:ext uri="{FF2B5EF4-FFF2-40B4-BE49-F238E27FC236}">
                  <a16:creationId xmlns:a16="http://schemas.microsoft.com/office/drawing/2014/main" id="{D49E18FD-6789-FE59-8848-005AF91924D5}"/>
                </a:ext>
              </a:extLst>
            </p:cNvPr>
            <p:cNvSpPr/>
            <p:nvPr/>
          </p:nvSpPr>
          <p:spPr>
            <a:xfrm>
              <a:off x="0" y="287879"/>
              <a:ext cx="2172749" cy="551111"/>
            </a:xfrm>
            <a:prstGeom prst="rect">
              <a:avLst/>
            </a:prstGeom>
            <a:solidFill>
              <a:srgbClr val="A5B59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529CBC4C-5F6F-D7E1-6230-EDA73B7CAE7B}"/>
                </a:ext>
              </a:extLst>
            </p:cNvPr>
            <p:cNvSpPr txBox="1"/>
            <p:nvPr/>
          </p:nvSpPr>
          <p:spPr>
            <a:xfrm>
              <a:off x="226247" y="332601"/>
              <a:ext cx="1415772" cy="461665"/>
            </a:xfrm>
            <a:prstGeom prst="rect">
              <a:avLst/>
            </a:prstGeom>
            <a:noFill/>
          </p:spPr>
          <p:txBody>
            <a:bodyPr wrap="none" rtlCol="0">
              <a:spAutoFit/>
            </a:bodyPr>
            <a:lstStyle/>
            <a:p>
              <a:r>
                <a:rPr lang="zh-TW" altLang="en-US" sz="2400" b="1" dirty="0">
                  <a:solidFill>
                    <a:schemeClr val="bg1">
                      <a:lumMod val="50000"/>
                    </a:schemeClr>
                  </a:solidFill>
                  <a:latin typeface="Microsoft JhengHei UI" panose="020B0604030504040204" pitchFamily="34" charset="-120"/>
                  <a:ea typeface="Microsoft JhengHei UI" panose="020B0604030504040204" pitchFamily="34" charset="-120"/>
                </a:rPr>
                <a:t>網站認知</a:t>
              </a:r>
            </a:p>
          </p:txBody>
        </p:sp>
      </p:grpSp>
      <p:sp>
        <p:nvSpPr>
          <p:cNvPr id="7" name="內容版面配置區 18">
            <a:extLst>
              <a:ext uri="{FF2B5EF4-FFF2-40B4-BE49-F238E27FC236}">
                <a16:creationId xmlns:a16="http://schemas.microsoft.com/office/drawing/2014/main" id="{582FAE53-2116-A24D-010C-3406C360F6CC}"/>
              </a:ext>
            </a:extLst>
          </p:cNvPr>
          <p:cNvSpPr txBox="1">
            <a:spLocks/>
          </p:cNvSpPr>
          <p:nvPr/>
        </p:nvSpPr>
        <p:spPr>
          <a:xfrm>
            <a:off x="166102" y="1101523"/>
            <a:ext cx="10058400" cy="1440342"/>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zh-TW" altLang="en-US" sz="2400" b="1" dirty="0"/>
              <a:t> </a:t>
            </a:r>
            <a:r>
              <a:rPr lang="zh-TW" altLang="en-US" sz="2400" b="1" dirty="0">
                <a:solidFill>
                  <a:schemeClr val="accent1">
                    <a:lumMod val="75000"/>
                  </a:schemeClr>
                </a:solidFill>
              </a:rPr>
              <a:t>說明</a:t>
            </a:r>
            <a:endParaRPr lang="en-US" altLang="zh-TW" sz="2400" b="1" dirty="0">
              <a:solidFill>
                <a:schemeClr val="accent1">
                  <a:lumMod val="75000"/>
                </a:schemeClr>
              </a:solidFill>
            </a:endParaRPr>
          </a:p>
          <a:p>
            <a:pPr marL="292608" lvl="1" indent="0">
              <a:buFont typeface="Calibri" pitchFamily="34" charset="0"/>
              <a:buNone/>
            </a:pPr>
            <a:r>
              <a:rPr lang="zh-TW" altLang="en-US" sz="2000" dirty="0"/>
              <a:t>使用主成分降維去找出適合的特徵值數量，從三個指標去評斷</a:t>
            </a:r>
            <a:r>
              <a:rPr lang="en-US" altLang="zh-TW" sz="2000" dirty="0"/>
              <a:t>(</a:t>
            </a:r>
            <a:r>
              <a:rPr lang="zh-TW" altLang="en-US" sz="2000" dirty="0"/>
              <a:t>特徵值大於</a:t>
            </a:r>
            <a:r>
              <a:rPr lang="en-US" altLang="zh-TW" sz="2000" dirty="0"/>
              <a:t>1</a:t>
            </a:r>
            <a:r>
              <a:rPr lang="zh-TW" altLang="en-US" sz="2000" dirty="0"/>
              <a:t>、下降幅度趨於平坦、解釋變異量超過</a:t>
            </a:r>
            <a:r>
              <a:rPr lang="en-US" altLang="zh-TW" sz="2000" dirty="0"/>
              <a:t>0.7)</a:t>
            </a:r>
            <a:endParaRPr lang="zh-TW" altLang="en-US" sz="2400" dirty="0"/>
          </a:p>
        </p:txBody>
      </p:sp>
      <p:pic>
        <p:nvPicPr>
          <p:cNvPr id="8" name="圖片 7">
            <a:extLst>
              <a:ext uri="{FF2B5EF4-FFF2-40B4-BE49-F238E27FC236}">
                <a16:creationId xmlns:a16="http://schemas.microsoft.com/office/drawing/2014/main" id="{AAEE0B0D-251F-496E-B613-998BB67731B1}"/>
              </a:ext>
            </a:extLst>
          </p:cNvPr>
          <p:cNvPicPr>
            <a:picLocks noChangeAspect="1"/>
          </p:cNvPicPr>
          <p:nvPr/>
        </p:nvPicPr>
        <p:blipFill>
          <a:blip r:embed="rId2"/>
          <a:stretch>
            <a:fillRect/>
          </a:stretch>
        </p:blipFill>
        <p:spPr>
          <a:xfrm>
            <a:off x="710197" y="2360323"/>
            <a:ext cx="2837135" cy="3578659"/>
          </a:xfrm>
          <a:prstGeom prst="rect">
            <a:avLst/>
          </a:prstGeom>
        </p:spPr>
      </p:pic>
      <p:pic>
        <p:nvPicPr>
          <p:cNvPr id="12" name="圖片 11">
            <a:extLst>
              <a:ext uri="{FF2B5EF4-FFF2-40B4-BE49-F238E27FC236}">
                <a16:creationId xmlns:a16="http://schemas.microsoft.com/office/drawing/2014/main" id="{B883CE5E-B890-4FAD-B3D8-26392F50E26A}"/>
              </a:ext>
            </a:extLst>
          </p:cNvPr>
          <p:cNvPicPr>
            <a:picLocks noChangeAspect="1"/>
          </p:cNvPicPr>
          <p:nvPr/>
        </p:nvPicPr>
        <p:blipFill>
          <a:blip r:embed="rId3"/>
          <a:stretch>
            <a:fillRect/>
          </a:stretch>
        </p:blipFill>
        <p:spPr>
          <a:xfrm>
            <a:off x="3944648" y="2360323"/>
            <a:ext cx="6962775" cy="3257550"/>
          </a:xfrm>
          <a:prstGeom prst="rect">
            <a:avLst/>
          </a:prstGeom>
        </p:spPr>
      </p:pic>
      <p:sp>
        <p:nvSpPr>
          <p:cNvPr id="22" name="矩形 21">
            <a:extLst>
              <a:ext uri="{FF2B5EF4-FFF2-40B4-BE49-F238E27FC236}">
                <a16:creationId xmlns:a16="http://schemas.microsoft.com/office/drawing/2014/main" id="{71B88934-6640-4810-924D-0C9C5E65E0E1}"/>
              </a:ext>
            </a:extLst>
          </p:cNvPr>
          <p:cNvSpPr/>
          <p:nvPr/>
        </p:nvSpPr>
        <p:spPr>
          <a:xfrm>
            <a:off x="710197" y="4470400"/>
            <a:ext cx="2837135" cy="27709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4" name="直線接點 23">
            <a:extLst>
              <a:ext uri="{FF2B5EF4-FFF2-40B4-BE49-F238E27FC236}">
                <a16:creationId xmlns:a16="http://schemas.microsoft.com/office/drawing/2014/main" id="{8D4B84F4-58C4-4E32-9E98-967294F754C8}"/>
              </a:ext>
            </a:extLst>
          </p:cNvPr>
          <p:cNvCxnSpPr/>
          <p:nvPr/>
        </p:nvCxnSpPr>
        <p:spPr>
          <a:xfrm>
            <a:off x="4599709" y="4599709"/>
            <a:ext cx="2623127"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直線接點 24">
            <a:extLst>
              <a:ext uri="{FF2B5EF4-FFF2-40B4-BE49-F238E27FC236}">
                <a16:creationId xmlns:a16="http://schemas.microsoft.com/office/drawing/2014/main" id="{8DE03752-3974-42DC-9F9D-EAD5738E041A}"/>
              </a:ext>
            </a:extLst>
          </p:cNvPr>
          <p:cNvCxnSpPr>
            <a:cxnSpLocks/>
          </p:cNvCxnSpPr>
          <p:nvPr/>
        </p:nvCxnSpPr>
        <p:spPr>
          <a:xfrm>
            <a:off x="9065338" y="2687782"/>
            <a:ext cx="0" cy="230909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8" name="文字方塊 27">
            <a:extLst>
              <a:ext uri="{FF2B5EF4-FFF2-40B4-BE49-F238E27FC236}">
                <a16:creationId xmlns:a16="http://schemas.microsoft.com/office/drawing/2014/main" id="{1D9640CE-396A-47F5-8A2D-FBAB91150336}"/>
              </a:ext>
            </a:extLst>
          </p:cNvPr>
          <p:cNvSpPr txBox="1"/>
          <p:nvPr/>
        </p:nvSpPr>
        <p:spPr>
          <a:xfrm>
            <a:off x="868218" y="5938982"/>
            <a:ext cx="2272146" cy="369332"/>
          </a:xfrm>
          <a:prstGeom prst="rect">
            <a:avLst/>
          </a:prstGeom>
          <a:noFill/>
        </p:spPr>
        <p:txBody>
          <a:bodyPr wrap="square" rtlCol="0">
            <a:spAutoFit/>
          </a:bodyPr>
          <a:lstStyle/>
          <a:p>
            <a:r>
              <a:rPr lang="zh-TW" altLang="en-US" b="1" dirty="0">
                <a:solidFill>
                  <a:srgbClr val="C00000"/>
                </a:solidFill>
              </a:rPr>
              <a:t>特徵值大於</a:t>
            </a:r>
            <a:r>
              <a:rPr lang="en-US" altLang="zh-TW" b="1" dirty="0">
                <a:solidFill>
                  <a:srgbClr val="C00000"/>
                </a:solidFill>
              </a:rPr>
              <a:t>1</a:t>
            </a:r>
            <a:r>
              <a:rPr lang="zh-TW" altLang="en-US" b="1" dirty="0">
                <a:solidFill>
                  <a:srgbClr val="C00000"/>
                </a:solidFill>
              </a:rPr>
              <a:t>，取</a:t>
            </a:r>
            <a:r>
              <a:rPr lang="en-US" altLang="zh-TW" b="1" dirty="0">
                <a:solidFill>
                  <a:srgbClr val="C00000"/>
                </a:solidFill>
                <a:highlight>
                  <a:srgbClr val="FFFF00"/>
                </a:highlight>
              </a:rPr>
              <a:t>8</a:t>
            </a:r>
            <a:r>
              <a:rPr lang="zh-TW" altLang="en-US" b="1" dirty="0">
                <a:solidFill>
                  <a:srgbClr val="C00000"/>
                </a:solidFill>
              </a:rPr>
              <a:t>個</a:t>
            </a:r>
          </a:p>
        </p:txBody>
      </p:sp>
      <p:sp>
        <p:nvSpPr>
          <p:cNvPr id="29" name="文字方塊 28">
            <a:extLst>
              <a:ext uri="{FF2B5EF4-FFF2-40B4-BE49-F238E27FC236}">
                <a16:creationId xmlns:a16="http://schemas.microsoft.com/office/drawing/2014/main" id="{35EEFCED-7D11-4FA3-8CC0-05AD5CD81E29}"/>
              </a:ext>
            </a:extLst>
          </p:cNvPr>
          <p:cNvSpPr txBox="1"/>
          <p:nvPr/>
        </p:nvSpPr>
        <p:spPr>
          <a:xfrm>
            <a:off x="4904509" y="5938982"/>
            <a:ext cx="2044055" cy="369332"/>
          </a:xfrm>
          <a:prstGeom prst="rect">
            <a:avLst/>
          </a:prstGeom>
          <a:noFill/>
        </p:spPr>
        <p:txBody>
          <a:bodyPr wrap="square" rtlCol="0">
            <a:spAutoFit/>
          </a:bodyPr>
          <a:lstStyle/>
          <a:p>
            <a:r>
              <a:rPr lang="zh-TW" altLang="en-US" b="1" dirty="0">
                <a:solidFill>
                  <a:srgbClr val="C00000"/>
                </a:solidFill>
              </a:rPr>
              <a:t>下降幅度趨於平坦</a:t>
            </a:r>
          </a:p>
        </p:txBody>
      </p:sp>
      <p:sp>
        <p:nvSpPr>
          <p:cNvPr id="30" name="文字方塊 29">
            <a:extLst>
              <a:ext uri="{FF2B5EF4-FFF2-40B4-BE49-F238E27FC236}">
                <a16:creationId xmlns:a16="http://schemas.microsoft.com/office/drawing/2014/main" id="{AAD4ABC9-EE86-43AD-85E6-CB3B7A7CA033}"/>
              </a:ext>
            </a:extLst>
          </p:cNvPr>
          <p:cNvSpPr txBox="1"/>
          <p:nvPr/>
        </p:nvSpPr>
        <p:spPr>
          <a:xfrm>
            <a:off x="8502073" y="5915891"/>
            <a:ext cx="2044055" cy="369332"/>
          </a:xfrm>
          <a:prstGeom prst="rect">
            <a:avLst/>
          </a:prstGeom>
          <a:noFill/>
        </p:spPr>
        <p:txBody>
          <a:bodyPr wrap="square" rtlCol="0">
            <a:spAutoFit/>
          </a:bodyPr>
          <a:lstStyle/>
          <a:p>
            <a:r>
              <a:rPr lang="zh-TW" altLang="en-US" b="1" dirty="0">
                <a:solidFill>
                  <a:srgbClr val="C00000"/>
                </a:solidFill>
              </a:rPr>
              <a:t>解釋變異超過</a:t>
            </a:r>
            <a:r>
              <a:rPr lang="en-US" altLang="zh-TW" b="1" dirty="0">
                <a:solidFill>
                  <a:srgbClr val="C00000"/>
                </a:solidFill>
              </a:rPr>
              <a:t>0.7</a:t>
            </a:r>
            <a:endParaRPr lang="zh-TW" altLang="en-US" b="1" dirty="0">
              <a:solidFill>
                <a:srgbClr val="C00000"/>
              </a:solidFill>
            </a:endParaRPr>
          </a:p>
        </p:txBody>
      </p:sp>
    </p:spTree>
    <p:extLst>
      <p:ext uri="{BB962C8B-B14F-4D97-AF65-F5344CB8AC3E}">
        <p14:creationId xmlns:p14="http://schemas.microsoft.com/office/powerpoint/2010/main" val="23709375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14B7A137-1484-BF86-552D-9D53F1813EA3}"/>
              </a:ext>
            </a:extLst>
          </p:cNvPr>
          <p:cNvSpPr>
            <a:spLocks noGrp="1"/>
          </p:cNvSpPr>
          <p:nvPr>
            <p:ph type="sldNum" sz="quarter" idx="12"/>
          </p:nvPr>
        </p:nvSpPr>
        <p:spPr/>
        <p:txBody>
          <a:bodyPr/>
          <a:lstStyle/>
          <a:p>
            <a:pPr rtl="0"/>
            <a:fld id="{3A98EE3D-8CD1-4C3F-BD1C-C98C9596463C}" type="slidenum">
              <a:rPr lang="en-US" smtClean="0"/>
              <a:t>13</a:t>
            </a:fld>
            <a:endParaRPr lang="en-US" dirty="0"/>
          </a:p>
        </p:txBody>
      </p:sp>
      <p:grpSp>
        <p:nvGrpSpPr>
          <p:cNvPr id="3" name="群組 2">
            <a:extLst>
              <a:ext uri="{FF2B5EF4-FFF2-40B4-BE49-F238E27FC236}">
                <a16:creationId xmlns:a16="http://schemas.microsoft.com/office/drawing/2014/main" id="{E6B445E0-4424-4F9A-C84F-C28648BB64AF}"/>
              </a:ext>
            </a:extLst>
          </p:cNvPr>
          <p:cNvGrpSpPr/>
          <p:nvPr/>
        </p:nvGrpSpPr>
        <p:grpSpPr>
          <a:xfrm>
            <a:off x="0" y="287879"/>
            <a:ext cx="2172749" cy="551111"/>
            <a:chOff x="0" y="287879"/>
            <a:chExt cx="2172749" cy="551111"/>
          </a:xfrm>
        </p:grpSpPr>
        <p:sp>
          <p:nvSpPr>
            <p:cNvPr id="4" name="矩形 3">
              <a:extLst>
                <a:ext uri="{FF2B5EF4-FFF2-40B4-BE49-F238E27FC236}">
                  <a16:creationId xmlns:a16="http://schemas.microsoft.com/office/drawing/2014/main" id="{D49E18FD-6789-FE59-8848-005AF91924D5}"/>
                </a:ext>
              </a:extLst>
            </p:cNvPr>
            <p:cNvSpPr/>
            <p:nvPr/>
          </p:nvSpPr>
          <p:spPr>
            <a:xfrm>
              <a:off x="0" y="287879"/>
              <a:ext cx="2172749" cy="551111"/>
            </a:xfrm>
            <a:prstGeom prst="rect">
              <a:avLst/>
            </a:prstGeom>
            <a:solidFill>
              <a:srgbClr val="A5B59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529CBC4C-5F6F-D7E1-6230-EDA73B7CAE7B}"/>
                </a:ext>
              </a:extLst>
            </p:cNvPr>
            <p:cNvSpPr txBox="1"/>
            <p:nvPr/>
          </p:nvSpPr>
          <p:spPr>
            <a:xfrm>
              <a:off x="226247" y="332601"/>
              <a:ext cx="1415772" cy="461665"/>
            </a:xfrm>
            <a:prstGeom prst="rect">
              <a:avLst/>
            </a:prstGeom>
            <a:noFill/>
          </p:spPr>
          <p:txBody>
            <a:bodyPr wrap="none" rtlCol="0">
              <a:spAutoFit/>
            </a:bodyPr>
            <a:lstStyle/>
            <a:p>
              <a:r>
                <a:rPr lang="zh-TW" altLang="en-US" sz="2400" b="1" dirty="0">
                  <a:solidFill>
                    <a:schemeClr val="bg1">
                      <a:lumMod val="50000"/>
                    </a:schemeClr>
                  </a:solidFill>
                  <a:latin typeface="Microsoft JhengHei UI" panose="020B0604030504040204" pitchFamily="34" charset="-120"/>
                  <a:ea typeface="Microsoft JhengHei UI" panose="020B0604030504040204" pitchFamily="34" charset="-120"/>
                </a:rPr>
                <a:t>網站認知</a:t>
              </a:r>
            </a:p>
          </p:txBody>
        </p:sp>
      </p:grpSp>
      <p:sp>
        <p:nvSpPr>
          <p:cNvPr id="7" name="內容版面配置區 18">
            <a:extLst>
              <a:ext uri="{FF2B5EF4-FFF2-40B4-BE49-F238E27FC236}">
                <a16:creationId xmlns:a16="http://schemas.microsoft.com/office/drawing/2014/main" id="{582FAE53-2116-A24D-010C-3406C360F6CC}"/>
              </a:ext>
            </a:extLst>
          </p:cNvPr>
          <p:cNvSpPr txBox="1">
            <a:spLocks/>
          </p:cNvSpPr>
          <p:nvPr/>
        </p:nvSpPr>
        <p:spPr>
          <a:xfrm>
            <a:off x="166101" y="1101523"/>
            <a:ext cx="10936007" cy="1440342"/>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zh-TW" altLang="en-US" sz="2400" b="1" dirty="0"/>
              <a:t> </a:t>
            </a:r>
            <a:r>
              <a:rPr lang="zh-TW" altLang="en-US" sz="2400" b="1" dirty="0">
                <a:solidFill>
                  <a:schemeClr val="accent1">
                    <a:lumMod val="75000"/>
                  </a:schemeClr>
                </a:solidFill>
              </a:rPr>
              <a:t>說明</a:t>
            </a:r>
            <a:endParaRPr lang="en-US" altLang="zh-TW" sz="2400" b="1" dirty="0">
              <a:solidFill>
                <a:schemeClr val="accent1">
                  <a:lumMod val="75000"/>
                </a:schemeClr>
              </a:solidFill>
            </a:endParaRPr>
          </a:p>
          <a:p>
            <a:pPr marL="292608" lvl="1" indent="0">
              <a:buFont typeface="Calibri" pitchFamily="34" charset="0"/>
              <a:buNone/>
            </a:pPr>
            <a:r>
              <a:rPr lang="zh-TW" altLang="en-US" sz="2000" dirty="0"/>
              <a:t>使用無轉軸、正交最大變異法</a:t>
            </a:r>
            <a:r>
              <a:rPr lang="en-US" altLang="zh-TW" sz="2000" dirty="0"/>
              <a:t>(Orthogonal Varimax)</a:t>
            </a:r>
            <a:r>
              <a:rPr lang="zh-TW" altLang="en-US" sz="2000" dirty="0"/>
              <a:t>、正交四次方最大值轉軸</a:t>
            </a:r>
            <a:r>
              <a:rPr lang="en-US" altLang="zh-TW" sz="2000" dirty="0"/>
              <a:t>(Orthogonal </a:t>
            </a:r>
            <a:r>
              <a:rPr lang="en-US" altLang="zh-TW" sz="2000" dirty="0" err="1"/>
              <a:t>Quartimax</a:t>
            </a:r>
            <a:r>
              <a:rPr lang="en-US" altLang="zh-TW" sz="2000" dirty="0"/>
              <a:t>)</a:t>
            </a:r>
            <a:r>
              <a:rPr lang="zh-TW" altLang="en-US" sz="2000" dirty="0"/>
              <a:t>三種不同軸去查看</a:t>
            </a:r>
            <a:r>
              <a:rPr lang="zh-TW" altLang="en-US" sz="2000" dirty="0">
                <a:solidFill>
                  <a:srgbClr val="C00000"/>
                </a:solidFill>
              </a:rPr>
              <a:t>適合性評估</a:t>
            </a:r>
            <a:r>
              <a:rPr lang="en-US" altLang="zh-TW" sz="2000" dirty="0">
                <a:solidFill>
                  <a:srgbClr val="C00000"/>
                </a:solidFill>
              </a:rPr>
              <a:t>(RMSR)</a:t>
            </a:r>
            <a:r>
              <a:rPr lang="zh-TW" altLang="en-US" sz="2000" dirty="0"/>
              <a:t>、</a:t>
            </a:r>
            <a:r>
              <a:rPr lang="zh-TW" altLang="en-US" sz="2000" dirty="0">
                <a:solidFill>
                  <a:srgbClr val="C00000"/>
                </a:solidFill>
              </a:rPr>
              <a:t>是否可做因素分析</a:t>
            </a:r>
            <a:r>
              <a:rPr lang="en-US" altLang="zh-TW" sz="2000" dirty="0">
                <a:solidFill>
                  <a:srgbClr val="C00000"/>
                </a:solidFill>
              </a:rPr>
              <a:t>(KMO)</a:t>
            </a:r>
          </a:p>
          <a:p>
            <a:pPr marL="0" indent="0">
              <a:buFont typeface="Calibri" panose="020F0502020204030204" pitchFamily="34" charset="0"/>
              <a:buNone/>
            </a:pPr>
            <a:endParaRPr lang="zh-TW" altLang="en-US" sz="2400" dirty="0"/>
          </a:p>
        </p:txBody>
      </p:sp>
      <p:grpSp>
        <p:nvGrpSpPr>
          <p:cNvPr id="6" name="群組 5">
            <a:extLst>
              <a:ext uri="{FF2B5EF4-FFF2-40B4-BE49-F238E27FC236}">
                <a16:creationId xmlns:a16="http://schemas.microsoft.com/office/drawing/2014/main" id="{02002276-D1D8-4AAC-9FBB-447020125B34}"/>
              </a:ext>
            </a:extLst>
          </p:cNvPr>
          <p:cNvGrpSpPr/>
          <p:nvPr/>
        </p:nvGrpSpPr>
        <p:grpSpPr>
          <a:xfrm>
            <a:off x="549287" y="2294591"/>
            <a:ext cx="5994952" cy="1404112"/>
            <a:chOff x="549287" y="2726944"/>
            <a:chExt cx="5994952" cy="1404112"/>
          </a:xfrm>
        </p:grpSpPr>
        <p:pic>
          <p:nvPicPr>
            <p:cNvPr id="15" name="圖片 14">
              <a:extLst>
                <a:ext uri="{FF2B5EF4-FFF2-40B4-BE49-F238E27FC236}">
                  <a16:creationId xmlns:a16="http://schemas.microsoft.com/office/drawing/2014/main" id="{00000000-0008-0000-0300-000004000000}"/>
                </a:ext>
              </a:extLst>
            </p:cNvPr>
            <p:cNvPicPr>
              <a:picLocks noChangeAspect="1"/>
            </p:cNvPicPr>
            <p:nvPr/>
          </p:nvPicPr>
          <p:blipFill>
            <a:blip r:embed="rId2"/>
            <a:stretch>
              <a:fillRect/>
            </a:stretch>
          </p:blipFill>
          <p:spPr>
            <a:xfrm>
              <a:off x="549287" y="2726944"/>
              <a:ext cx="5994952" cy="1404112"/>
            </a:xfrm>
            <a:prstGeom prst="rect">
              <a:avLst/>
            </a:prstGeom>
          </p:spPr>
        </p:pic>
        <p:sp>
          <p:nvSpPr>
            <p:cNvPr id="17" name="矩形 16">
              <a:extLst>
                <a:ext uri="{FF2B5EF4-FFF2-40B4-BE49-F238E27FC236}">
                  <a16:creationId xmlns:a16="http://schemas.microsoft.com/office/drawing/2014/main" id="{306BC6D2-0379-4C19-B1DE-40189E928E32}"/>
                </a:ext>
              </a:extLst>
            </p:cNvPr>
            <p:cNvSpPr/>
            <p:nvPr/>
          </p:nvSpPr>
          <p:spPr>
            <a:xfrm>
              <a:off x="3942926" y="2964873"/>
              <a:ext cx="1137076" cy="27709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9" name="群組 8">
            <a:extLst>
              <a:ext uri="{FF2B5EF4-FFF2-40B4-BE49-F238E27FC236}">
                <a16:creationId xmlns:a16="http://schemas.microsoft.com/office/drawing/2014/main" id="{7074B49D-BDBB-45A2-A173-F3D53F18B349}"/>
              </a:ext>
            </a:extLst>
          </p:cNvPr>
          <p:cNvGrpSpPr/>
          <p:nvPr/>
        </p:nvGrpSpPr>
        <p:grpSpPr>
          <a:xfrm>
            <a:off x="549286" y="4550619"/>
            <a:ext cx="6063949" cy="971013"/>
            <a:chOff x="549287" y="4947783"/>
            <a:chExt cx="6063949" cy="971013"/>
          </a:xfrm>
        </p:grpSpPr>
        <p:pic>
          <p:nvPicPr>
            <p:cNvPr id="16" name="圖片 15">
              <a:extLst>
                <a:ext uri="{FF2B5EF4-FFF2-40B4-BE49-F238E27FC236}">
                  <a16:creationId xmlns:a16="http://schemas.microsoft.com/office/drawing/2014/main" id="{00000000-0008-0000-0300-000005000000}"/>
                </a:ext>
              </a:extLst>
            </p:cNvPr>
            <p:cNvPicPr>
              <a:picLocks noChangeAspect="1"/>
            </p:cNvPicPr>
            <p:nvPr/>
          </p:nvPicPr>
          <p:blipFill>
            <a:blip r:embed="rId3"/>
            <a:stretch>
              <a:fillRect/>
            </a:stretch>
          </p:blipFill>
          <p:spPr>
            <a:xfrm>
              <a:off x="549287" y="4947783"/>
              <a:ext cx="6063949" cy="971013"/>
            </a:xfrm>
            <a:prstGeom prst="rect">
              <a:avLst/>
            </a:prstGeom>
          </p:spPr>
        </p:pic>
        <p:sp>
          <p:nvSpPr>
            <p:cNvPr id="18" name="矩形 17">
              <a:extLst>
                <a:ext uri="{FF2B5EF4-FFF2-40B4-BE49-F238E27FC236}">
                  <a16:creationId xmlns:a16="http://schemas.microsoft.com/office/drawing/2014/main" id="{6EBEC234-DE02-4865-AC13-26BDA2E34236}"/>
                </a:ext>
              </a:extLst>
            </p:cNvPr>
            <p:cNvSpPr/>
            <p:nvPr/>
          </p:nvSpPr>
          <p:spPr>
            <a:xfrm>
              <a:off x="4289289" y="4947783"/>
              <a:ext cx="1137076" cy="27709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sp>
        <p:nvSpPr>
          <p:cNvPr id="19" name="文字方塊 18">
            <a:extLst>
              <a:ext uri="{FF2B5EF4-FFF2-40B4-BE49-F238E27FC236}">
                <a16:creationId xmlns:a16="http://schemas.microsoft.com/office/drawing/2014/main" id="{90D88806-9C11-49EE-99B4-03A9DB4EFCFB}"/>
              </a:ext>
            </a:extLst>
          </p:cNvPr>
          <p:cNvSpPr txBox="1"/>
          <p:nvPr/>
        </p:nvSpPr>
        <p:spPr>
          <a:xfrm>
            <a:off x="549286" y="3790945"/>
            <a:ext cx="5994951" cy="369332"/>
          </a:xfrm>
          <a:prstGeom prst="rect">
            <a:avLst/>
          </a:prstGeom>
          <a:noFill/>
        </p:spPr>
        <p:txBody>
          <a:bodyPr wrap="square" rtlCol="0">
            <a:spAutoFit/>
          </a:bodyPr>
          <a:lstStyle/>
          <a:p>
            <a:r>
              <a:rPr lang="en-US" altLang="zh-TW" b="1" dirty="0">
                <a:solidFill>
                  <a:srgbClr val="C00000"/>
                </a:solidFill>
              </a:rPr>
              <a:t>RMSR</a:t>
            </a:r>
            <a:r>
              <a:rPr lang="zh-TW" altLang="en-US" b="1" dirty="0">
                <a:solidFill>
                  <a:srgbClr val="C00000"/>
                </a:solidFill>
              </a:rPr>
              <a:t>越小越好，值為</a:t>
            </a:r>
            <a:r>
              <a:rPr lang="en-US" altLang="zh-TW" b="1" dirty="0">
                <a:solidFill>
                  <a:srgbClr val="C00000"/>
                </a:solidFill>
              </a:rPr>
              <a:t>0.0558</a:t>
            </a:r>
            <a:r>
              <a:rPr lang="zh-TW" altLang="en-US" b="1" dirty="0">
                <a:solidFill>
                  <a:srgbClr val="C00000"/>
                </a:solidFill>
              </a:rPr>
              <a:t> </a:t>
            </a:r>
            <a:r>
              <a:rPr lang="en-US" altLang="zh-TW" b="1" dirty="0">
                <a:solidFill>
                  <a:srgbClr val="C00000"/>
                </a:solidFill>
              </a:rPr>
              <a:t>(OK)</a:t>
            </a:r>
            <a:endParaRPr lang="zh-TW" altLang="en-US" b="1" dirty="0">
              <a:solidFill>
                <a:srgbClr val="C00000"/>
              </a:solidFill>
            </a:endParaRPr>
          </a:p>
        </p:txBody>
      </p:sp>
      <p:sp>
        <p:nvSpPr>
          <p:cNvPr id="23" name="文字方塊 22">
            <a:extLst>
              <a:ext uri="{FF2B5EF4-FFF2-40B4-BE49-F238E27FC236}">
                <a16:creationId xmlns:a16="http://schemas.microsoft.com/office/drawing/2014/main" id="{B6723756-6B82-4571-A41F-1A018DCFA1FC}"/>
              </a:ext>
            </a:extLst>
          </p:cNvPr>
          <p:cNvSpPr txBox="1"/>
          <p:nvPr/>
        </p:nvSpPr>
        <p:spPr>
          <a:xfrm>
            <a:off x="549285" y="5689467"/>
            <a:ext cx="5994951" cy="369332"/>
          </a:xfrm>
          <a:prstGeom prst="rect">
            <a:avLst/>
          </a:prstGeom>
          <a:noFill/>
        </p:spPr>
        <p:txBody>
          <a:bodyPr wrap="square" rtlCol="0">
            <a:spAutoFit/>
          </a:bodyPr>
          <a:lstStyle/>
          <a:p>
            <a:r>
              <a:rPr lang="en-US" altLang="zh-TW" b="1" dirty="0">
                <a:solidFill>
                  <a:srgbClr val="C00000"/>
                </a:solidFill>
              </a:rPr>
              <a:t>KMO</a:t>
            </a:r>
            <a:r>
              <a:rPr lang="zh-TW" altLang="en-US" b="1" dirty="0">
                <a:solidFill>
                  <a:srgbClr val="C00000"/>
                </a:solidFill>
              </a:rPr>
              <a:t>越大越好，值為</a:t>
            </a:r>
            <a:r>
              <a:rPr lang="en-US" altLang="zh-TW" b="1" dirty="0">
                <a:solidFill>
                  <a:srgbClr val="C00000"/>
                </a:solidFill>
              </a:rPr>
              <a:t>0.717&gt;0.6</a:t>
            </a:r>
            <a:r>
              <a:rPr lang="zh-TW" altLang="en-US" b="1" dirty="0">
                <a:solidFill>
                  <a:srgbClr val="C00000"/>
                </a:solidFill>
              </a:rPr>
              <a:t> </a:t>
            </a:r>
            <a:r>
              <a:rPr lang="en-US" altLang="zh-TW" b="1" dirty="0">
                <a:solidFill>
                  <a:srgbClr val="C00000"/>
                </a:solidFill>
              </a:rPr>
              <a:t>(OK)</a:t>
            </a:r>
            <a:endParaRPr lang="zh-TW" altLang="en-US" b="1" dirty="0">
              <a:solidFill>
                <a:srgbClr val="C00000"/>
              </a:solidFill>
            </a:endParaRPr>
          </a:p>
        </p:txBody>
      </p:sp>
    </p:spTree>
    <p:extLst>
      <p:ext uri="{BB962C8B-B14F-4D97-AF65-F5344CB8AC3E}">
        <p14:creationId xmlns:p14="http://schemas.microsoft.com/office/powerpoint/2010/main" val="31351672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14B7A137-1484-BF86-552D-9D53F1813EA3}"/>
              </a:ext>
            </a:extLst>
          </p:cNvPr>
          <p:cNvSpPr>
            <a:spLocks noGrp="1"/>
          </p:cNvSpPr>
          <p:nvPr>
            <p:ph type="sldNum" sz="quarter" idx="12"/>
          </p:nvPr>
        </p:nvSpPr>
        <p:spPr/>
        <p:txBody>
          <a:bodyPr/>
          <a:lstStyle/>
          <a:p>
            <a:pPr rtl="0"/>
            <a:fld id="{3A98EE3D-8CD1-4C3F-BD1C-C98C9596463C}" type="slidenum">
              <a:rPr lang="en-US" smtClean="0"/>
              <a:t>14</a:t>
            </a:fld>
            <a:endParaRPr lang="en-US" dirty="0"/>
          </a:p>
        </p:txBody>
      </p:sp>
      <p:grpSp>
        <p:nvGrpSpPr>
          <p:cNvPr id="3" name="群組 2">
            <a:extLst>
              <a:ext uri="{FF2B5EF4-FFF2-40B4-BE49-F238E27FC236}">
                <a16:creationId xmlns:a16="http://schemas.microsoft.com/office/drawing/2014/main" id="{E6B445E0-4424-4F9A-C84F-C28648BB64AF}"/>
              </a:ext>
            </a:extLst>
          </p:cNvPr>
          <p:cNvGrpSpPr/>
          <p:nvPr/>
        </p:nvGrpSpPr>
        <p:grpSpPr>
          <a:xfrm>
            <a:off x="0" y="287879"/>
            <a:ext cx="2172749" cy="551111"/>
            <a:chOff x="0" y="287879"/>
            <a:chExt cx="2172749" cy="551111"/>
          </a:xfrm>
        </p:grpSpPr>
        <p:sp>
          <p:nvSpPr>
            <p:cNvPr id="4" name="矩形 3">
              <a:extLst>
                <a:ext uri="{FF2B5EF4-FFF2-40B4-BE49-F238E27FC236}">
                  <a16:creationId xmlns:a16="http://schemas.microsoft.com/office/drawing/2014/main" id="{D49E18FD-6789-FE59-8848-005AF91924D5}"/>
                </a:ext>
              </a:extLst>
            </p:cNvPr>
            <p:cNvSpPr/>
            <p:nvPr/>
          </p:nvSpPr>
          <p:spPr>
            <a:xfrm>
              <a:off x="0" y="287879"/>
              <a:ext cx="2172749" cy="551111"/>
            </a:xfrm>
            <a:prstGeom prst="rect">
              <a:avLst/>
            </a:prstGeom>
            <a:solidFill>
              <a:srgbClr val="A5B59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529CBC4C-5F6F-D7E1-6230-EDA73B7CAE7B}"/>
                </a:ext>
              </a:extLst>
            </p:cNvPr>
            <p:cNvSpPr txBox="1"/>
            <p:nvPr/>
          </p:nvSpPr>
          <p:spPr>
            <a:xfrm>
              <a:off x="226247" y="332601"/>
              <a:ext cx="1415772" cy="461665"/>
            </a:xfrm>
            <a:prstGeom prst="rect">
              <a:avLst/>
            </a:prstGeom>
            <a:noFill/>
          </p:spPr>
          <p:txBody>
            <a:bodyPr wrap="none" rtlCol="0">
              <a:spAutoFit/>
            </a:bodyPr>
            <a:lstStyle/>
            <a:p>
              <a:r>
                <a:rPr lang="zh-TW" altLang="en-US" sz="2400" b="1" dirty="0">
                  <a:solidFill>
                    <a:schemeClr val="bg1">
                      <a:lumMod val="50000"/>
                    </a:schemeClr>
                  </a:solidFill>
                  <a:latin typeface="Microsoft JhengHei UI" panose="020B0604030504040204" pitchFamily="34" charset="-120"/>
                  <a:ea typeface="Microsoft JhengHei UI" panose="020B0604030504040204" pitchFamily="34" charset="-120"/>
                </a:rPr>
                <a:t>網站認知</a:t>
              </a:r>
            </a:p>
          </p:txBody>
        </p:sp>
      </p:grpSp>
      <p:sp>
        <p:nvSpPr>
          <p:cNvPr id="7" name="內容版面配置區 18">
            <a:extLst>
              <a:ext uri="{FF2B5EF4-FFF2-40B4-BE49-F238E27FC236}">
                <a16:creationId xmlns:a16="http://schemas.microsoft.com/office/drawing/2014/main" id="{582FAE53-2116-A24D-010C-3406C360F6CC}"/>
              </a:ext>
            </a:extLst>
          </p:cNvPr>
          <p:cNvSpPr txBox="1">
            <a:spLocks/>
          </p:cNvSpPr>
          <p:nvPr/>
        </p:nvSpPr>
        <p:spPr>
          <a:xfrm>
            <a:off x="226247" y="883712"/>
            <a:ext cx="11462481" cy="1440342"/>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zh-TW" altLang="en-US" sz="2400" b="1" dirty="0"/>
              <a:t> </a:t>
            </a:r>
            <a:r>
              <a:rPr lang="zh-TW" altLang="en-US" sz="2400" b="1" dirty="0">
                <a:solidFill>
                  <a:schemeClr val="accent1">
                    <a:lumMod val="75000"/>
                  </a:schemeClr>
                </a:solidFill>
              </a:rPr>
              <a:t>說明</a:t>
            </a:r>
            <a:endParaRPr lang="en-US" altLang="zh-TW" sz="2400" b="1" dirty="0">
              <a:solidFill>
                <a:schemeClr val="accent1">
                  <a:lumMod val="75000"/>
                </a:schemeClr>
              </a:solidFill>
            </a:endParaRPr>
          </a:p>
          <a:p>
            <a:pPr marL="292608" lvl="1" indent="0">
              <a:buFont typeface="Calibri" pitchFamily="34" charset="0"/>
              <a:buNone/>
            </a:pPr>
            <a:r>
              <a:rPr lang="zh-TW" altLang="en-US" sz="2000" dirty="0"/>
              <a:t>因三種轉軸方法的</a:t>
            </a:r>
            <a:r>
              <a:rPr lang="en-US" altLang="zh-TW" sz="2000" dirty="0">
                <a:solidFill>
                  <a:srgbClr val="C00000"/>
                </a:solidFill>
              </a:rPr>
              <a:t>RMSR</a:t>
            </a:r>
            <a:r>
              <a:rPr lang="zh-TW" altLang="en-US" sz="2000" dirty="0">
                <a:solidFill>
                  <a:srgbClr val="C00000"/>
                </a:solidFill>
              </a:rPr>
              <a:t>和</a:t>
            </a:r>
            <a:r>
              <a:rPr lang="en-US" altLang="zh-TW" sz="2000" dirty="0">
                <a:solidFill>
                  <a:srgbClr val="C00000"/>
                </a:solidFill>
              </a:rPr>
              <a:t>KMO</a:t>
            </a:r>
            <a:r>
              <a:rPr lang="zh-TW" altLang="en-US" sz="2000" dirty="0">
                <a:solidFill>
                  <a:srgbClr val="C00000"/>
                </a:solidFill>
              </a:rPr>
              <a:t>皆一樣</a:t>
            </a:r>
            <a:r>
              <a:rPr lang="zh-TW" altLang="en-US" sz="2000" dirty="0"/>
              <a:t>，所以選擇較好解釋和命名的 </a:t>
            </a:r>
            <a:r>
              <a:rPr lang="en-US" altLang="zh-TW" sz="2000" dirty="0"/>
              <a:t>(</a:t>
            </a:r>
            <a:r>
              <a:rPr lang="zh-TW" altLang="en-US" sz="2000" dirty="0"/>
              <a:t>正交最大變異法</a:t>
            </a:r>
            <a:r>
              <a:rPr lang="en-US" altLang="zh-TW" sz="2000" dirty="0"/>
              <a:t>(Orthogonal Varimax)</a:t>
            </a:r>
            <a:endParaRPr lang="zh-TW" altLang="en-US" sz="2000" dirty="0"/>
          </a:p>
        </p:txBody>
      </p:sp>
      <p:pic>
        <p:nvPicPr>
          <p:cNvPr id="10" name="圖片 9">
            <a:extLst>
              <a:ext uri="{FF2B5EF4-FFF2-40B4-BE49-F238E27FC236}">
                <a16:creationId xmlns:a16="http://schemas.microsoft.com/office/drawing/2014/main" id="{1BD8A3C8-0CBA-4B63-AF31-02BFC7CABB4F}"/>
              </a:ext>
            </a:extLst>
          </p:cNvPr>
          <p:cNvPicPr>
            <a:picLocks noChangeAspect="1"/>
          </p:cNvPicPr>
          <p:nvPr/>
        </p:nvPicPr>
        <p:blipFill>
          <a:blip r:embed="rId2"/>
          <a:stretch>
            <a:fillRect/>
          </a:stretch>
        </p:blipFill>
        <p:spPr>
          <a:xfrm>
            <a:off x="636340" y="2078182"/>
            <a:ext cx="3427659" cy="4270627"/>
          </a:xfrm>
          <a:prstGeom prst="rect">
            <a:avLst/>
          </a:prstGeom>
        </p:spPr>
      </p:pic>
      <p:graphicFrame>
        <p:nvGraphicFramePr>
          <p:cNvPr id="11" name="表格 11">
            <a:extLst>
              <a:ext uri="{FF2B5EF4-FFF2-40B4-BE49-F238E27FC236}">
                <a16:creationId xmlns:a16="http://schemas.microsoft.com/office/drawing/2014/main" id="{22F76D4C-38D0-4231-B7F4-D8574E2CEDAA}"/>
              </a:ext>
            </a:extLst>
          </p:cNvPr>
          <p:cNvGraphicFramePr>
            <a:graphicFrameLocks noGrp="1"/>
          </p:cNvGraphicFramePr>
          <p:nvPr>
            <p:extLst>
              <p:ext uri="{D42A27DB-BD31-4B8C-83A1-F6EECF244321}">
                <p14:modId xmlns:p14="http://schemas.microsoft.com/office/powerpoint/2010/main" val="2125183232"/>
              </p:ext>
            </p:extLst>
          </p:nvPr>
        </p:nvGraphicFramePr>
        <p:xfrm>
          <a:off x="4474092" y="2133600"/>
          <a:ext cx="7214636" cy="3466254"/>
        </p:xfrm>
        <a:graphic>
          <a:graphicData uri="http://schemas.openxmlformats.org/drawingml/2006/table">
            <a:tbl>
              <a:tblPr firstRow="1" bandRow="1">
                <a:tableStyleId>{5C22544A-7EE6-4342-B048-85BDC9FD1C3A}</a:tableStyleId>
              </a:tblPr>
              <a:tblGrid>
                <a:gridCol w="1755235">
                  <a:extLst>
                    <a:ext uri="{9D8B030D-6E8A-4147-A177-3AD203B41FA5}">
                      <a16:colId xmlns:a16="http://schemas.microsoft.com/office/drawing/2014/main" val="507994772"/>
                    </a:ext>
                  </a:extLst>
                </a:gridCol>
                <a:gridCol w="3419540">
                  <a:extLst>
                    <a:ext uri="{9D8B030D-6E8A-4147-A177-3AD203B41FA5}">
                      <a16:colId xmlns:a16="http://schemas.microsoft.com/office/drawing/2014/main" val="3301631910"/>
                    </a:ext>
                  </a:extLst>
                </a:gridCol>
                <a:gridCol w="2039861">
                  <a:extLst>
                    <a:ext uri="{9D8B030D-6E8A-4147-A177-3AD203B41FA5}">
                      <a16:colId xmlns:a16="http://schemas.microsoft.com/office/drawing/2014/main" val="1820585955"/>
                    </a:ext>
                  </a:extLst>
                </a:gridCol>
              </a:tblGrid>
              <a:tr h="499534">
                <a:tc>
                  <a:txBody>
                    <a:bodyPr/>
                    <a:lstStyle/>
                    <a:p>
                      <a:pPr algn="ctr"/>
                      <a:r>
                        <a:rPr lang="en-US" altLang="zh-TW" dirty="0">
                          <a:solidFill>
                            <a:schemeClr val="tx1"/>
                          </a:solidFill>
                        </a:rPr>
                        <a:t>Factor</a:t>
                      </a:r>
                      <a:endParaRPr lang="zh-TW" altLang="en-US" dirty="0">
                        <a:solidFill>
                          <a:schemeClr val="tx1"/>
                        </a:solidFill>
                      </a:endParaRPr>
                    </a:p>
                  </a:txBody>
                  <a:tcPr anchor="ctr"/>
                </a:tc>
                <a:tc>
                  <a:txBody>
                    <a:bodyPr/>
                    <a:lstStyle/>
                    <a:p>
                      <a:pPr algn="ctr"/>
                      <a:r>
                        <a:rPr lang="en-US" altLang="zh-TW" dirty="0">
                          <a:solidFill>
                            <a:schemeClr val="tx1"/>
                          </a:solidFill>
                        </a:rPr>
                        <a:t>Name</a:t>
                      </a:r>
                      <a:endParaRPr lang="zh-TW" altLang="en-US" dirty="0">
                        <a:solidFill>
                          <a:schemeClr val="tx1"/>
                        </a:solidFill>
                      </a:endParaRPr>
                    </a:p>
                  </a:txBody>
                  <a:tcPr anchor="ctr"/>
                </a:tc>
                <a:tc>
                  <a:txBody>
                    <a:bodyPr/>
                    <a:lstStyle/>
                    <a:p>
                      <a:pPr algn="ctr"/>
                      <a:r>
                        <a:rPr lang="en-US" altLang="zh-TW" dirty="0">
                          <a:solidFill>
                            <a:schemeClr val="tx1"/>
                          </a:solidFill>
                        </a:rPr>
                        <a:t>Value</a:t>
                      </a:r>
                      <a:endParaRPr lang="zh-TW" altLang="en-US" dirty="0">
                        <a:solidFill>
                          <a:schemeClr val="tx1"/>
                        </a:solidFill>
                      </a:endParaRPr>
                    </a:p>
                  </a:txBody>
                  <a:tcPr anchor="ctr"/>
                </a:tc>
                <a:extLst>
                  <a:ext uri="{0D108BD9-81ED-4DB2-BD59-A6C34878D82A}">
                    <a16:rowId xmlns:a16="http://schemas.microsoft.com/office/drawing/2014/main" val="931060504"/>
                  </a:ext>
                </a:extLst>
              </a:tr>
              <a:tr h="370840">
                <a:tc>
                  <a:txBody>
                    <a:bodyPr/>
                    <a:lstStyle/>
                    <a:p>
                      <a:pPr algn="ctr"/>
                      <a:r>
                        <a:rPr lang="en-US" altLang="zh-TW" dirty="0"/>
                        <a:t>Factor1</a:t>
                      </a:r>
                      <a:endParaRPr lang="zh-TW" altLang="en-US" dirty="0"/>
                    </a:p>
                  </a:txBody>
                  <a:tcPr/>
                </a:tc>
                <a:tc>
                  <a:txBody>
                    <a:bodyPr/>
                    <a:lstStyle/>
                    <a:p>
                      <a:r>
                        <a:rPr lang="zh-TW" altLang="en-US" dirty="0"/>
                        <a:t>商品多樣性及到貨速度</a:t>
                      </a:r>
                    </a:p>
                  </a:txBody>
                  <a:tcPr/>
                </a:tc>
                <a:tc>
                  <a:txBody>
                    <a:bodyPr/>
                    <a:lstStyle/>
                    <a:p>
                      <a:r>
                        <a:rPr lang="en-US" altLang="zh-TW" dirty="0"/>
                        <a:t>4,5,6,11,13</a:t>
                      </a:r>
                      <a:endParaRPr lang="zh-TW" altLang="en-US" dirty="0"/>
                    </a:p>
                  </a:txBody>
                  <a:tcPr/>
                </a:tc>
                <a:extLst>
                  <a:ext uri="{0D108BD9-81ED-4DB2-BD59-A6C34878D82A}">
                    <a16:rowId xmlns:a16="http://schemas.microsoft.com/office/drawing/2014/main" val="203989484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Factor2</a:t>
                      </a:r>
                      <a:endParaRPr lang="zh-TW" altLang="en-US" dirty="0"/>
                    </a:p>
                  </a:txBody>
                  <a:tcPr/>
                </a:tc>
                <a:tc>
                  <a:txBody>
                    <a:bodyPr/>
                    <a:lstStyle/>
                    <a:p>
                      <a:r>
                        <a:rPr lang="zh-TW" altLang="en-US" dirty="0"/>
                        <a:t>商品價格及資訊</a:t>
                      </a:r>
                    </a:p>
                  </a:txBody>
                  <a:tcPr/>
                </a:tc>
                <a:tc>
                  <a:txBody>
                    <a:bodyPr/>
                    <a:lstStyle/>
                    <a:p>
                      <a:r>
                        <a:rPr lang="en-US" altLang="zh-TW" dirty="0"/>
                        <a:t>7,8,10,18,20,22</a:t>
                      </a:r>
                      <a:endParaRPr lang="zh-TW" altLang="en-US" dirty="0"/>
                    </a:p>
                  </a:txBody>
                  <a:tcPr/>
                </a:tc>
                <a:extLst>
                  <a:ext uri="{0D108BD9-81ED-4DB2-BD59-A6C34878D82A}">
                    <a16:rowId xmlns:a16="http://schemas.microsoft.com/office/drawing/2014/main" val="134204629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Factor3</a:t>
                      </a:r>
                      <a:endParaRPr lang="zh-TW" altLang="en-US" dirty="0"/>
                    </a:p>
                  </a:txBody>
                  <a:tcPr/>
                </a:tc>
                <a:tc>
                  <a:txBody>
                    <a:bodyPr/>
                    <a:lstStyle/>
                    <a:p>
                      <a:r>
                        <a:rPr lang="zh-TW" altLang="en-US" dirty="0"/>
                        <a:t>退貨服務</a:t>
                      </a:r>
                    </a:p>
                  </a:txBody>
                  <a:tcPr/>
                </a:tc>
                <a:tc>
                  <a:txBody>
                    <a:bodyPr/>
                    <a:lstStyle/>
                    <a:p>
                      <a:r>
                        <a:rPr lang="en-US" altLang="zh-TW" dirty="0"/>
                        <a:t>17,23</a:t>
                      </a:r>
                      <a:endParaRPr lang="zh-TW" altLang="en-US" dirty="0"/>
                    </a:p>
                  </a:txBody>
                  <a:tcPr/>
                </a:tc>
                <a:extLst>
                  <a:ext uri="{0D108BD9-81ED-4DB2-BD59-A6C34878D82A}">
                    <a16:rowId xmlns:a16="http://schemas.microsoft.com/office/drawing/2014/main" val="276422756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Factor4</a:t>
                      </a:r>
                      <a:endParaRPr lang="zh-TW" altLang="en-US" dirty="0"/>
                    </a:p>
                  </a:txBody>
                  <a:tcPr/>
                </a:tc>
                <a:tc>
                  <a:txBody>
                    <a:bodyPr/>
                    <a:lstStyle/>
                    <a:p>
                      <a:r>
                        <a:rPr lang="zh-TW" altLang="en-US" dirty="0"/>
                        <a:t>結帳取貨便捷程度</a:t>
                      </a:r>
                    </a:p>
                  </a:txBody>
                  <a:tcPr/>
                </a:tc>
                <a:tc>
                  <a:txBody>
                    <a:bodyPr/>
                    <a:lstStyle/>
                    <a:p>
                      <a:r>
                        <a:rPr lang="en-US" altLang="zh-TW" dirty="0"/>
                        <a:t>12,14,15</a:t>
                      </a:r>
                      <a:endParaRPr lang="zh-TW" altLang="en-US" dirty="0"/>
                    </a:p>
                  </a:txBody>
                  <a:tcPr/>
                </a:tc>
                <a:extLst>
                  <a:ext uri="{0D108BD9-81ED-4DB2-BD59-A6C34878D82A}">
                    <a16:rowId xmlns:a16="http://schemas.microsoft.com/office/drawing/2014/main" val="168263012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Factor5</a:t>
                      </a:r>
                      <a:endParaRPr lang="zh-TW" altLang="en-US" dirty="0"/>
                    </a:p>
                  </a:txBody>
                  <a:tcPr/>
                </a:tc>
                <a:tc>
                  <a:txBody>
                    <a:bodyPr/>
                    <a:lstStyle/>
                    <a:p>
                      <a:r>
                        <a:rPr lang="zh-TW" altLang="en-US" dirty="0"/>
                        <a:t>意見欄構面</a:t>
                      </a:r>
                    </a:p>
                  </a:txBody>
                  <a:tcPr/>
                </a:tc>
                <a:tc>
                  <a:txBody>
                    <a:bodyPr/>
                    <a:lstStyle/>
                    <a:p>
                      <a:r>
                        <a:rPr lang="en-US" altLang="zh-TW" dirty="0"/>
                        <a:t>24,25</a:t>
                      </a:r>
                      <a:endParaRPr lang="zh-TW" altLang="en-US" dirty="0"/>
                    </a:p>
                  </a:txBody>
                  <a:tcPr/>
                </a:tc>
                <a:extLst>
                  <a:ext uri="{0D108BD9-81ED-4DB2-BD59-A6C34878D82A}">
                    <a16:rowId xmlns:a16="http://schemas.microsoft.com/office/drawing/2014/main" val="392544338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Factor6</a:t>
                      </a:r>
                      <a:endParaRPr lang="zh-TW" altLang="en-US" dirty="0"/>
                    </a:p>
                  </a:txBody>
                  <a:tcPr/>
                </a:tc>
                <a:tc>
                  <a:txBody>
                    <a:bodyPr/>
                    <a:lstStyle/>
                    <a:p>
                      <a:r>
                        <a:rPr lang="zh-TW" altLang="en-US" dirty="0"/>
                        <a:t>網站商品資訊及實體是否一致</a:t>
                      </a:r>
                    </a:p>
                  </a:txBody>
                  <a:tcPr/>
                </a:tc>
                <a:tc>
                  <a:txBody>
                    <a:bodyPr/>
                    <a:lstStyle/>
                    <a:p>
                      <a:r>
                        <a:rPr lang="en-US" altLang="zh-TW" dirty="0"/>
                        <a:t>1,2,</a:t>
                      </a:r>
                      <a:r>
                        <a:rPr lang="en-US" altLang="zh-TW" dirty="0">
                          <a:solidFill>
                            <a:srgbClr val="C00000"/>
                          </a:solidFill>
                        </a:rPr>
                        <a:t>9</a:t>
                      </a:r>
                      <a:endParaRPr lang="zh-TW" altLang="en-US" dirty="0">
                        <a:solidFill>
                          <a:srgbClr val="C00000"/>
                        </a:solidFill>
                      </a:endParaRPr>
                    </a:p>
                  </a:txBody>
                  <a:tcPr/>
                </a:tc>
                <a:extLst>
                  <a:ext uri="{0D108BD9-81ED-4DB2-BD59-A6C34878D82A}">
                    <a16:rowId xmlns:a16="http://schemas.microsoft.com/office/drawing/2014/main" val="154362297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Factor7</a:t>
                      </a:r>
                      <a:endParaRPr lang="zh-TW" altLang="en-US" dirty="0"/>
                    </a:p>
                  </a:txBody>
                  <a:tcPr/>
                </a:tc>
                <a:tc>
                  <a:txBody>
                    <a:bodyPr/>
                    <a:lstStyle/>
                    <a:p>
                      <a:r>
                        <a:rPr lang="zh-TW" altLang="en-US" dirty="0"/>
                        <a:t>商品維修</a:t>
                      </a:r>
                      <a:r>
                        <a:rPr lang="zh-TW" altLang="en-US" dirty="0" smtClean="0"/>
                        <a:t>及客服</a:t>
                      </a:r>
                      <a:endParaRPr lang="zh-TW" altLang="en-US" dirty="0"/>
                    </a:p>
                  </a:txBody>
                  <a:tcPr/>
                </a:tc>
                <a:tc>
                  <a:txBody>
                    <a:bodyPr/>
                    <a:lstStyle/>
                    <a:p>
                      <a:r>
                        <a:rPr lang="en-US" altLang="zh-TW" dirty="0"/>
                        <a:t>16,19,26</a:t>
                      </a:r>
                      <a:endParaRPr lang="zh-TW" altLang="en-US" dirty="0"/>
                    </a:p>
                  </a:txBody>
                  <a:tcPr/>
                </a:tc>
                <a:extLst>
                  <a:ext uri="{0D108BD9-81ED-4DB2-BD59-A6C34878D82A}">
                    <a16:rowId xmlns:a16="http://schemas.microsoft.com/office/drawing/2014/main" val="21008485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Factor8</a:t>
                      </a:r>
                      <a:endParaRPr lang="zh-TW" altLang="en-US" dirty="0"/>
                    </a:p>
                  </a:txBody>
                  <a:tcPr/>
                </a:tc>
                <a:tc>
                  <a:txBody>
                    <a:bodyPr/>
                    <a:lstStyle/>
                    <a:p>
                      <a:r>
                        <a:rPr lang="zh-TW" altLang="en-US" dirty="0"/>
                        <a:t>非實體商品構面</a:t>
                      </a:r>
                    </a:p>
                  </a:txBody>
                  <a:tcPr/>
                </a:tc>
                <a:tc>
                  <a:txBody>
                    <a:bodyPr/>
                    <a:lstStyle/>
                    <a:p>
                      <a:r>
                        <a:rPr lang="en-US" altLang="zh-TW" dirty="0"/>
                        <a:t>3</a:t>
                      </a:r>
                      <a:endParaRPr lang="zh-TW" altLang="en-US" dirty="0"/>
                    </a:p>
                  </a:txBody>
                  <a:tcPr/>
                </a:tc>
                <a:extLst>
                  <a:ext uri="{0D108BD9-81ED-4DB2-BD59-A6C34878D82A}">
                    <a16:rowId xmlns:a16="http://schemas.microsoft.com/office/drawing/2014/main" val="344411121"/>
                  </a:ext>
                </a:extLst>
              </a:tr>
            </a:tbl>
          </a:graphicData>
        </a:graphic>
      </p:graphicFrame>
    </p:spTree>
    <p:extLst>
      <p:ext uri="{BB962C8B-B14F-4D97-AF65-F5344CB8AC3E}">
        <p14:creationId xmlns:p14="http://schemas.microsoft.com/office/powerpoint/2010/main" val="19223000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圖片 8">
            <a:extLst>
              <a:ext uri="{FF2B5EF4-FFF2-40B4-BE49-F238E27FC236}">
                <a16:creationId xmlns:a16="http://schemas.microsoft.com/office/drawing/2014/main" id="{7B0351E7-6623-4123-8FD7-75C82B915BE6}"/>
              </a:ext>
            </a:extLst>
          </p:cNvPr>
          <p:cNvPicPr>
            <a:picLocks noChangeAspect="1"/>
          </p:cNvPicPr>
          <p:nvPr/>
        </p:nvPicPr>
        <p:blipFill>
          <a:blip r:embed="rId2"/>
          <a:stretch>
            <a:fillRect/>
          </a:stretch>
        </p:blipFill>
        <p:spPr>
          <a:xfrm>
            <a:off x="646776" y="2240539"/>
            <a:ext cx="2982615" cy="3698443"/>
          </a:xfrm>
          <a:prstGeom prst="rect">
            <a:avLst/>
          </a:prstGeom>
        </p:spPr>
      </p:pic>
      <p:sp>
        <p:nvSpPr>
          <p:cNvPr id="2" name="投影片編號版面配置區 1">
            <a:extLst>
              <a:ext uri="{FF2B5EF4-FFF2-40B4-BE49-F238E27FC236}">
                <a16:creationId xmlns:a16="http://schemas.microsoft.com/office/drawing/2014/main" id="{14B7A137-1484-BF86-552D-9D53F1813EA3}"/>
              </a:ext>
            </a:extLst>
          </p:cNvPr>
          <p:cNvSpPr>
            <a:spLocks noGrp="1"/>
          </p:cNvSpPr>
          <p:nvPr>
            <p:ph type="sldNum" sz="quarter" idx="12"/>
          </p:nvPr>
        </p:nvSpPr>
        <p:spPr/>
        <p:txBody>
          <a:bodyPr/>
          <a:lstStyle/>
          <a:p>
            <a:pPr rtl="0"/>
            <a:fld id="{3A98EE3D-8CD1-4C3F-BD1C-C98C9596463C}" type="slidenum">
              <a:rPr lang="en-US" smtClean="0"/>
              <a:t>15</a:t>
            </a:fld>
            <a:endParaRPr lang="en-US" dirty="0"/>
          </a:p>
        </p:txBody>
      </p:sp>
      <p:grpSp>
        <p:nvGrpSpPr>
          <p:cNvPr id="3" name="群組 2">
            <a:extLst>
              <a:ext uri="{FF2B5EF4-FFF2-40B4-BE49-F238E27FC236}">
                <a16:creationId xmlns:a16="http://schemas.microsoft.com/office/drawing/2014/main" id="{E6B445E0-4424-4F9A-C84F-C28648BB64AF}"/>
              </a:ext>
            </a:extLst>
          </p:cNvPr>
          <p:cNvGrpSpPr/>
          <p:nvPr/>
        </p:nvGrpSpPr>
        <p:grpSpPr>
          <a:xfrm>
            <a:off x="0" y="287879"/>
            <a:ext cx="2172749" cy="551111"/>
            <a:chOff x="0" y="287879"/>
            <a:chExt cx="2172749" cy="551111"/>
          </a:xfrm>
        </p:grpSpPr>
        <p:sp>
          <p:nvSpPr>
            <p:cNvPr id="4" name="矩形 3">
              <a:extLst>
                <a:ext uri="{FF2B5EF4-FFF2-40B4-BE49-F238E27FC236}">
                  <a16:creationId xmlns:a16="http://schemas.microsoft.com/office/drawing/2014/main" id="{D49E18FD-6789-FE59-8848-005AF91924D5}"/>
                </a:ext>
              </a:extLst>
            </p:cNvPr>
            <p:cNvSpPr/>
            <p:nvPr/>
          </p:nvSpPr>
          <p:spPr>
            <a:xfrm>
              <a:off x="0" y="287879"/>
              <a:ext cx="2172749" cy="551111"/>
            </a:xfrm>
            <a:prstGeom prst="rect">
              <a:avLst/>
            </a:prstGeom>
            <a:solidFill>
              <a:srgbClr val="A5B59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529CBC4C-5F6F-D7E1-6230-EDA73B7CAE7B}"/>
                </a:ext>
              </a:extLst>
            </p:cNvPr>
            <p:cNvSpPr txBox="1"/>
            <p:nvPr/>
          </p:nvSpPr>
          <p:spPr>
            <a:xfrm>
              <a:off x="226247" y="332601"/>
              <a:ext cx="1723549" cy="461665"/>
            </a:xfrm>
            <a:prstGeom prst="rect">
              <a:avLst/>
            </a:prstGeom>
            <a:noFill/>
          </p:spPr>
          <p:txBody>
            <a:bodyPr wrap="none" rtlCol="0">
              <a:spAutoFit/>
            </a:bodyPr>
            <a:lstStyle/>
            <a:p>
              <a:r>
                <a:rPr lang="zh-TW" altLang="en-US" sz="2400" b="1" dirty="0">
                  <a:solidFill>
                    <a:schemeClr val="bg1">
                      <a:lumMod val="50000"/>
                    </a:schemeClr>
                  </a:solidFill>
                  <a:latin typeface="Microsoft JhengHei UI" panose="020B0604030504040204" pitchFamily="34" charset="-120"/>
                  <a:ea typeface="Microsoft JhengHei UI" panose="020B0604030504040204" pitchFamily="34" charset="-120"/>
                </a:rPr>
                <a:t>消費者型態</a:t>
              </a:r>
            </a:p>
          </p:txBody>
        </p:sp>
      </p:grpSp>
      <p:sp>
        <p:nvSpPr>
          <p:cNvPr id="7" name="內容版面配置區 18">
            <a:extLst>
              <a:ext uri="{FF2B5EF4-FFF2-40B4-BE49-F238E27FC236}">
                <a16:creationId xmlns:a16="http://schemas.microsoft.com/office/drawing/2014/main" id="{582FAE53-2116-A24D-010C-3406C360F6CC}"/>
              </a:ext>
            </a:extLst>
          </p:cNvPr>
          <p:cNvSpPr txBox="1">
            <a:spLocks/>
          </p:cNvSpPr>
          <p:nvPr/>
        </p:nvSpPr>
        <p:spPr>
          <a:xfrm>
            <a:off x="166102" y="1101523"/>
            <a:ext cx="10058400" cy="1440342"/>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zh-TW" altLang="en-US" sz="2400" b="1" dirty="0"/>
              <a:t> </a:t>
            </a:r>
            <a:r>
              <a:rPr lang="zh-TW" altLang="en-US" sz="2400" b="1" dirty="0">
                <a:solidFill>
                  <a:schemeClr val="accent1">
                    <a:lumMod val="75000"/>
                  </a:schemeClr>
                </a:solidFill>
              </a:rPr>
              <a:t>說明</a:t>
            </a:r>
            <a:endParaRPr lang="en-US" altLang="zh-TW" sz="2400" b="1" dirty="0">
              <a:solidFill>
                <a:schemeClr val="accent1">
                  <a:lumMod val="75000"/>
                </a:schemeClr>
              </a:solidFill>
            </a:endParaRPr>
          </a:p>
          <a:p>
            <a:pPr marL="292608" lvl="1" indent="0">
              <a:buFont typeface="Calibri" pitchFamily="34" charset="0"/>
              <a:buNone/>
            </a:pPr>
            <a:r>
              <a:rPr lang="zh-TW" altLang="en-US" sz="2000" dirty="0"/>
              <a:t>使用主成分降維去找出適合的特徵值數量，從三個指標去評斷</a:t>
            </a:r>
            <a:r>
              <a:rPr lang="en-US" altLang="zh-TW" sz="2000" dirty="0"/>
              <a:t>(</a:t>
            </a:r>
            <a:r>
              <a:rPr lang="zh-TW" altLang="en-US" sz="2000" dirty="0"/>
              <a:t>特徵值大於</a:t>
            </a:r>
            <a:r>
              <a:rPr lang="en-US" altLang="zh-TW" sz="2000" dirty="0"/>
              <a:t>1</a:t>
            </a:r>
            <a:r>
              <a:rPr lang="zh-TW" altLang="en-US" sz="2000" dirty="0"/>
              <a:t>、下降幅度趨於平坦、解釋變異量超過</a:t>
            </a:r>
            <a:r>
              <a:rPr lang="en-US" altLang="zh-TW" sz="2000" dirty="0"/>
              <a:t>0.7)</a:t>
            </a:r>
            <a:endParaRPr lang="zh-TW" altLang="en-US" sz="2400" dirty="0"/>
          </a:p>
        </p:txBody>
      </p:sp>
      <p:pic>
        <p:nvPicPr>
          <p:cNvPr id="12" name="圖片 11">
            <a:extLst>
              <a:ext uri="{FF2B5EF4-FFF2-40B4-BE49-F238E27FC236}">
                <a16:creationId xmlns:a16="http://schemas.microsoft.com/office/drawing/2014/main" id="{B883CE5E-B890-4FAD-B3D8-26392F50E26A}"/>
              </a:ext>
            </a:extLst>
          </p:cNvPr>
          <p:cNvPicPr>
            <a:picLocks noChangeAspect="1"/>
          </p:cNvPicPr>
          <p:nvPr/>
        </p:nvPicPr>
        <p:blipFill>
          <a:blip r:embed="rId3"/>
          <a:stretch>
            <a:fillRect/>
          </a:stretch>
        </p:blipFill>
        <p:spPr>
          <a:xfrm>
            <a:off x="3944648" y="2360323"/>
            <a:ext cx="6962775" cy="3257550"/>
          </a:xfrm>
          <a:prstGeom prst="rect">
            <a:avLst/>
          </a:prstGeom>
        </p:spPr>
      </p:pic>
      <p:sp>
        <p:nvSpPr>
          <p:cNvPr id="22" name="矩形 21">
            <a:extLst>
              <a:ext uri="{FF2B5EF4-FFF2-40B4-BE49-F238E27FC236}">
                <a16:creationId xmlns:a16="http://schemas.microsoft.com/office/drawing/2014/main" id="{71B88934-6640-4810-924D-0C9C5E65E0E1}"/>
              </a:ext>
            </a:extLst>
          </p:cNvPr>
          <p:cNvSpPr/>
          <p:nvPr/>
        </p:nvSpPr>
        <p:spPr>
          <a:xfrm>
            <a:off x="683996" y="4710546"/>
            <a:ext cx="2862768" cy="28632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4" name="直線接點 23">
            <a:extLst>
              <a:ext uri="{FF2B5EF4-FFF2-40B4-BE49-F238E27FC236}">
                <a16:creationId xmlns:a16="http://schemas.microsoft.com/office/drawing/2014/main" id="{8D4B84F4-58C4-4E32-9E98-967294F754C8}"/>
              </a:ext>
            </a:extLst>
          </p:cNvPr>
          <p:cNvCxnSpPr/>
          <p:nvPr/>
        </p:nvCxnSpPr>
        <p:spPr>
          <a:xfrm>
            <a:off x="4599709" y="4618182"/>
            <a:ext cx="2623127"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直線接點 24">
            <a:extLst>
              <a:ext uri="{FF2B5EF4-FFF2-40B4-BE49-F238E27FC236}">
                <a16:creationId xmlns:a16="http://schemas.microsoft.com/office/drawing/2014/main" id="{8DE03752-3974-42DC-9F9D-EAD5738E041A}"/>
              </a:ext>
            </a:extLst>
          </p:cNvPr>
          <p:cNvCxnSpPr>
            <a:cxnSpLocks/>
          </p:cNvCxnSpPr>
          <p:nvPr/>
        </p:nvCxnSpPr>
        <p:spPr>
          <a:xfrm>
            <a:off x="9148466" y="2687783"/>
            <a:ext cx="0" cy="230909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8" name="文字方塊 27">
            <a:extLst>
              <a:ext uri="{FF2B5EF4-FFF2-40B4-BE49-F238E27FC236}">
                <a16:creationId xmlns:a16="http://schemas.microsoft.com/office/drawing/2014/main" id="{1D9640CE-396A-47F5-8A2D-FBAB91150336}"/>
              </a:ext>
            </a:extLst>
          </p:cNvPr>
          <p:cNvSpPr txBox="1"/>
          <p:nvPr/>
        </p:nvSpPr>
        <p:spPr>
          <a:xfrm>
            <a:off x="831273" y="5938982"/>
            <a:ext cx="2309091" cy="369332"/>
          </a:xfrm>
          <a:prstGeom prst="rect">
            <a:avLst/>
          </a:prstGeom>
          <a:noFill/>
        </p:spPr>
        <p:txBody>
          <a:bodyPr wrap="square" rtlCol="0">
            <a:spAutoFit/>
          </a:bodyPr>
          <a:lstStyle/>
          <a:p>
            <a:r>
              <a:rPr lang="zh-TW" altLang="en-US" b="1" dirty="0">
                <a:solidFill>
                  <a:srgbClr val="C00000"/>
                </a:solidFill>
              </a:rPr>
              <a:t>特徵值大於</a:t>
            </a:r>
            <a:r>
              <a:rPr lang="en-US" altLang="zh-TW" b="1" dirty="0">
                <a:solidFill>
                  <a:srgbClr val="C00000"/>
                </a:solidFill>
              </a:rPr>
              <a:t>1</a:t>
            </a:r>
            <a:r>
              <a:rPr lang="zh-TW" altLang="en-US" b="1" dirty="0">
                <a:solidFill>
                  <a:srgbClr val="C00000"/>
                </a:solidFill>
              </a:rPr>
              <a:t>，取</a:t>
            </a:r>
            <a:r>
              <a:rPr lang="en-US" altLang="zh-TW" b="1" dirty="0">
                <a:solidFill>
                  <a:srgbClr val="C00000"/>
                </a:solidFill>
                <a:highlight>
                  <a:srgbClr val="FFFF00"/>
                </a:highlight>
              </a:rPr>
              <a:t>9</a:t>
            </a:r>
            <a:r>
              <a:rPr lang="zh-TW" altLang="en-US" b="1" dirty="0">
                <a:solidFill>
                  <a:srgbClr val="C00000"/>
                </a:solidFill>
              </a:rPr>
              <a:t>個</a:t>
            </a:r>
          </a:p>
        </p:txBody>
      </p:sp>
      <p:sp>
        <p:nvSpPr>
          <p:cNvPr id="29" name="文字方塊 28">
            <a:extLst>
              <a:ext uri="{FF2B5EF4-FFF2-40B4-BE49-F238E27FC236}">
                <a16:creationId xmlns:a16="http://schemas.microsoft.com/office/drawing/2014/main" id="{35EEFCED-7D11-4FA3-8CC0-05AD5CD81E29}"/>
              </a:ext>
            </a:extLst>
          </p:cNvPr>
          <p:cNvSpPr txBox="1"/>
          <p:nvPr/>
        </p:nvSpPr>
        <p:spPr>
          <a:xfrm>
            <a:off x="4904509" y="5938982"/>
            <a:ext cx="2044055" cy="369332"/>
          </a:xfrm>
          <a:prstGeom prst="rect">
            <a:avLst/>
          </a:prstGeom>
          <a:noFill/>
        </p:spPr>
        <p:txBody>
          <a:bodyPr wrap="square" rtlCol="0">
            <a:spAutoFit/>
          </a:bodyPr>
          <a:lstStyle/>
          <a:p>
            <a:r>
              <a:rPr lang="zh-TW" altLang="en-US" b="1" dirty="0">
                <a:solidFill>
                  <a:srgbClr val="C00000"/>
                </a:solidFill>
              </a:rPr>
              <a:t>下降幅度趨於平坦</a:t>
            </a:r>
          </a:p>
        </p:txBody>
      </p:sp>
      <p:sp>
        <p:nvSpPr>
          <p:cNvPr id="30" name="文字方塊 29">
            <a:extLst>
              <a:ext uri="{FF2B5EF4-FFF2-40B4-BE49-F238E27FC236}">
                <a16:creationId xmlns:a16="http://schemas.microsoft.com/office/drawing/2014/main" id="{AAD4ABC9-EE86-43AD-85E6-CB3B7A7CA033}"/>
              </a:ext>
            </a:extLst>
          </p:cNvPr>
          <p:cNvSpPr txBox="1"/>
          <p:nvPr/>
        </p:nvSpPr>
        <p:spPr>
          <a:xfrm>
            <a:off x="8502073" y="5915891"/>
            <a:ext cx="2044055" cy="369332"/>
          </a:xfrm>
          <a:prstGeom prst="rect">
            <a:avLst/>
          </a:prstGeom>
          <a:noFill/>
        </p:spPr>
        <p:txBody>
          <a:bodyPr wrap="square" rtlCol="0">
            <a:spAutoFit/>
          </a:bodyPr>
          <a:lstStyle/>
          <a:p>
            <a:r>
              <a:rPr lang="zh-TW" altLang="en-US" b="1" dirty="0">
                <a:solidFill>
                  <a:srgbClr val="C00000"/>
                </a:solidFill>
              </a:rPr>
              <a:t>解釋變異超過</a:t>
            </a:r>
            <a:r>
              <a:rPr lang="en-US" altLang="zh-TW" b="1" dirty="0">
                <a:solidFill>
                  <a:srgbClr val="C00000"/>
                </a:solidFill>
              </a:rPr>
              <a:t>0.7</a:t>
            </a:r>
            <a:endParaRPr lang="zh-TW" altLang="en-US" b="1" dirty="0">
              <a:solidFill>
                <a:srgbClr val="C00000"/>
              </a:solidFill>
            </a:endParaRPr>
          </a:p>
        </p:txBody>
      </p:sp>
    </p:spTree>
    <p:extLst>
      <p:ext uri="{BB962C8B-B14F-4D97-AF65-F5344CB8AC3E}">
        <p14:creationId xmlns:p14="http://schemas.microsoft.com/office/powerpoint/2010/main" val="190066124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圖片 20">
            <a:extLst>
              <a:ext uri="{FF2B5EF4-FFF2-40B4-BE49-F238E27FC236}">
                <a16:creationId xmlns:a16="http://schemas.microsoft.com/office/drawing/2014/main" id="{00000000-0008-0000-0400-000005000000}"/>
              </a:ext>
            </a:extLst>
          </p:cNvPr>
          <p:cNvPicPr>
            <a:picLocks noChangeAspect="1"/>
          </p:cNvPicPr>
          <p:nvPr/>
        </p:nvPicPr>
        <p:blipFill>
          <a:blip r:embed="rId2"/>
          <a:stretch>
            <a:fillRect/>
          </a:stretch>
        </p:blipFill>
        <p:spPr>
          <a:xfrm>
            <a:off x="549285" y="2499737"/>
            <a:ext cx="6478041" cy="971013"/>
          </a:xfrm>
          <a:prstGeom prst="rect">
            <a:avLst/>
          </a:prstGeom>
        </p:spPr>
      </p:pic>
      <p:sp>
        <p:nvSpPr>
          <p:cNvPr id="2" name="投影片編號版面配置區 1">
            <a:extLst>
              <a:ext uri="{FF2B5EF4-FFF2-40B4-BE49-F238E27FC236}">
                <a16:creationId xmlns:a16="http://schemas.microsoft.com/office/drawing/2014/main" id="{14B7A137-1484-BF86-552D-9D53F1813EA3}"/>
              </a:ext>
            </a:extLst>
          </p:cNvPr>
          <p:cNvSpPr>
            <a:spLocks noGrp="1"/>
          </p:cNvSpPr>
          <p:nvPr>
            <p:ph type="sldNum" sz="quarter" idx="12"/>
          </p:nvPr>
        </p:nvSpPr>
        <p:spPr/>
        <p:txBody>
          <a:bodyPr/>
          <a:lstStyle/>
          <a:p>
            <a:pPr rtl="0"/>
            <a:fld id="{3A98EE3D-8CD1-4C3F-BD1C-C98C9596463C}" type="slidenum">
              <a:rPr lang="en-US" smtClean="0"/>
              <a:t>16</a:t>
            </a:fld>
            <a:endParaRPr lang="en-US" dirty="0"/>
          </a:p>
        </p:txBody>
      </p:sp>
      <p:grpSp>
        <p:nvGrpSpPr>
          <p:cNvPr id="3" name="群組 2">
            <a:extLst>
              <a:ext uri="{FF2B5EF4-FFF2-40B4-BE49-F238E27FC236}">
                <a16:creationId xmlns:a16="http://schemas.microsoft.com/office/drawing/2014/main" id="{E6B445E0-4424-4F9A-C84F-C28648BB64AF}"/>
              </a:ext>
            </a:extLst>
          </p:cNvPr>
          <p:cNvGrpSpPr/>
          <p:nvPr/>
        </p:nvGrpSpPr>
        <p:grpSpPr>
          <a:xfrm>
            <a:off x="0" y="287879"/>
            <a:ext cx="2172749" cy="551111"/>
            <a:chOff x="0" y="287879"/>
            <a:chExt cx="2172749" cy="551111"/>
          </a:xfrm>
        </p:grpSpPr>
        <p:sp>
          <p:nvSpPr>
            <p:cNvPr id="4" name="矩形 3">
              <a:extLst>
                <a:ext uri="{FF2B5EF4-FFF2-40B4-BE49-F238E27FC236}">
                  <a16:creationId xmlns:a16="http://schemas.microsoft.com/office/drawing/2014/main" id="{D49E18FD-6789-FE59-8848-005AF91924D5}"/>
                </a:ext>
              </a:extLst>
            </p:cNvPr>
            <p:cNvSpPr/>
            <p:nvPr/>
          </p:nvSpPr>
          <p:spPr>
            <a:xfrm>
              <a:off x="0" y="287879"/>
              <a:ext cx="2172749" cy="551111"/>
            </a:xfrm>
            <a:prstGeom prst="rect">
              <a:avLst/>
            </a:prstGeom>
            <a:solidFill>
              <a:srgbClr val="A5B59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529CBC4C-5F6F-D7E1-6230-EDA73B7CAE7B}"/>
                </a:ext>
              </a:extLst>
            </p:cNvPr>
            <p:cNvSpPr txBox="1"/>
            <p:nvPr/>
          </p:nvSpPr>
          <p:spPr>
            <a:xfrm>
              <a:off x="226247" y="332601"/>
              <a:ext cx="1723549" cy="461665"/>
            </a:xfrm>
            <a:prstGeom prst="rect">
              <a:avLst/>
            </a:prstGeom>
            <a:noFill/>
          </p:spPr>
          <p:txBody>
            <a:bodyPr wrap="none" rtlCol="0">
              <a:spAutoFit/>
            </a:bodyPr>
            <a:lstStyle/>
            <a:p>
              <a:r>
                <a:rPr lang="zh-TW" altLang="en-US" sz="2400" b="1" dirty="0">
                  <a:solidFill>
                    <a:schemeClr val="bg1">
                      <a:lumMod val="50000"/>
                    </a:schemeClr>
                  </a:solidFill>
                  <a:latin typeface="Microsoft JhengHei UI" panose="020B0604030504040204" pitchFamily="34" charset="-120"/>
                  <a:ea typeface="Microsoft JhengHei UI" panose="020B0604030504040204" pitchFamily="34" charset="-120"/>
                </a:rPr>
                <a:t>消費者型態</a:t>
              </a:r>
            </a:p>
          </p:txBody>
        </p:sp>
      </p:grpSp>
      <p:sp>
        <p:nvSpPr>
          <p:cNvPr id="7" name="內容版面配置區 18">
            <a:extLst>
              <a:ext uri="{FF2B5EF4-FFF2-40B4-BE49-F238E27FC236}">
                <a16:creationId xmlns:a16="http://schemas.microsoft.com/office/drawing/2014/main" id="{582FAE53-2116-A24D-010C-3406C360F6CC}"/>
              </a:ext>
            </a:extLst>
          </p:cNvPr>
          <p:cNvSpPr txBox="1">
            <a:spLocks/>
          </p:cNvSpPr>
          <p:nvPr/>
        </p:nvSpPr>
        <p:spPr>
          <a:xfrm>
            <a:off x="166101" y="1101523"/>
            <a:ext cx="10936007" cy="1440342"/>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zh-TW" altLang="en-US" sz="2400" b="1" dirty="0"/>
              <a:t> </a:t>
            </a:r>
            <a:r>
              <a:rPr lang="zh-TW" altLang="en-US" sz="2400" b="1" dirty="0">
                <a:solidFill>
                  <a:schemeClr val="accent1">
                    <a:lumMod val="75000"/>
                  </a:schemeClr>
                </a:solidFill>
              </a:rPr>
              <a:t>說明</a:t>
            </a:r>
            <a:endParaRPr lang="en-US" altLang="zh-TW" sz="2400" b="1" dirty="0">
              <a:solidFill>
                <a:schemeClr val="accent1">
                  <a:lumMod val="75000"/>
                </a:schemeClr>
              </a:solidFill>
            </a:endParaRPr>
          </a:p>
          <a:p>
            <a:pPr marL="292608" lvl="1" indent="0">
              <a:buFont typeface="Calibri" pitchFamily="34" charset="0"/>
              <a:buNone/>
            </a:pPr>
            <a:r>
              <a:rPr lang="zh-TW" altLang="en-US" sz="2000" dirty="0"/>
              <a:t>使用無轉軸、正交最大變異法</a:t>
            </a:r>
            <a:r>
              <a:rPr lang="en-US" altLang="zh-TW" sz="2000" dirty="0"/>
              <a:t>(Orthogonal Varimax)</a:t>
            </a:r>
            <a:r>
              <a:rPr lang="zh-TW" altLang="en-US" sz="2000" dirty="0"/>
              <a:t>、正交四次方最大值轉軸</a:t>
            </a:r>
            <a:r>
              <a:rPr lang="en-US" altLang="zh-TW" sz="2000" dirty="0"/>
              <a:t>(Orthogonal </a:t>
            </a:r>
            <a:r>
              <a:rPr lang="en-US" altLang="zh-TW" sz="2000" dirty="0" err="1"/>
              <a:t>Quartimax</a:t>
            </a:r>
            <a:r>
              <a:rPr lang="en-US" altLang="zh-TW" sz="2000" dirty="0"/>
              <a:t>)</a:t>
            </a:r>
            <a:r>
              <a:rPr lang="zh-TW" altLang="en-US" sz="2000" dirty="0"/>
              <a:t>三種不同軸去查看</a:t>
            </a:r>
            <a:r>
              <a:rPr lang="zh-TW" altLang="en-US" sz="2000" dirty="0">
                <a:solidFill>
                  <a:srgbClr val="C00000"/>
                </a:solidFill>
              </a:rPr>
              <a:t>適合性評估</a:t>
            </a:r>
            <a:r>
              <a:rPr lang="en-US" altLang="zh-TW" sz="2000" dirty="0">
                <a:solidFill>
                  <a:srgbClr val="C00000"/>
                </a:solidFill>
              </a:rPr>
              <a:t>(RMSR)</a:t>
            </a:r>
            <a:r>
              <a:rPr lang="zh-TW" altLang="en-US" sz="2000" dirty="0"/>
              <a:t>、</a:t>
            </a:r>
            <a:r>
              <a:rPr lang="zh-TW" altLang="en-US" sz="2000" dirty="0">
                <a:solidFill>
                  <a:srgbClr val="C00000"/>
                </a:solidFill>
              </a:rPr>
              <a:t>是否可做因素分析</a:t>
            </a:r>
            <a:r>
              <a:rPr lang="en-US" altLang="zh-TW" sz="2000" dirty="0">
                <a:solidFill>
                  <a:srgbClr val="C00000"/>
                </a:solidFill>
              </a:rPr>
              <a:t>(KMO)</a:t>
            </a:r>
          </a:p>
          <a:p>
            <a:pPr marL="0" indent="0">
              <a:buFont typeface="Calibri" panose="020F0502020204030204" pitchFamily="34" charset="0"/>
              <a:buNone/>
            </a:pPr>
            <a:endParaRPr lang="zh-TW" altLang="en-US" sz="2400" dirty="0"/>
          </a:p>
        </p:txBody>
      </p:sp>
      <p:sp>
        <p:nvSpPr>
          <p:cNvPr id="19" name="文字方塊 18">
            <a:extLst>
              <a:ext uri="{FF2B5EF4-FFF2-40B4-BE49-F238E27FC236}">
                <a16:creationId xmlns:a16="http://schemas.microsoft.com/office/drawing/2014/main" id="{90D88806-9C11-49EE-99B4-03A9DB4EFCFB}"/>
              </a:ext>
            </a:extLst>
          </p:cNvPr>
          <p:cNvSpPr txBox="1"/>
          <p:nvPr/>
        </p:nvSpPr>
        <p:spPr>
          <a:xfrm>
            <a:off x="549286" y="3790945"/>
            <a:ext cx="5994951" cy="369332"/>
          </a:xfrm>
          <a:prstGeom prst="rect">
            <a:avLst/>
          </a:prstGeom>
          <a:noFill/>
        </p:spPr>
        <p:txBody>
          <a:bodyPr wrap="square" rtlCol="0">
            <a:spAutoFit/>
          </a:bodyPr>
          <a:lstStyle/>
          <a:p>
            <a:r>
              <a:rPr lang="en-US" altLang="zh-TW" b="1" dirty="0">
                <a:solidFill>
                  <a:srgbClr val="C00000"/>
                </a:solidFill>
              </a:rPr>
              <a:t>RMSR</a:t>
            </a:r>
            <a:r>
              <a:rPr lang="zh-TW" altLang="en-US" b="1" dirty="0">
                <a:solidFill>
                  <a:srgbClr val="C00000"/>
                </a:solidFill>
              </a:rPr>
              <a:t>越小越好，值為</a:t>
            </a:r>
            <a:r>
              <a:rPr lang="en-US" altLang="zh-TW" b="1" dirty="0">
                <a:solidFill>
                  <a:srgbClr val="C00000"/>
                </a:solidFill>
              </a:rPr>
              <a:t>0.0575</a:t>
            </a:r>
            <a:r>
              <a:rPr lang="zh-TW" altLang="en-US" b="1" dirty="0">
                <a:solidFill>
                  <a:srgbClr val="C00000"/>
                </a:solidFill>
              </a:rPr>
              <a:t> </a:t>
            </a:r>
            <a:r>
              <a:rPr lang="en-US" altLang="zh-TW" b="1" dirty="0">
                <a:solidFill>
                  <a:srgbClr val="C00000"/>
                </a:solidFill>
              </a:rPr>
              <a:t>(OK)</a:t>
            </a:r>
            <a:endParaRPr lang="zh-TW" altLang="en-US" b="1" dirty="0">
              <a:solidFill>
                <a:srgbClr val="C00000"/>
              </a:solidFill>
            </a:endParaRPr>
          </a:p>
        </p:txBody>
      </p:sp>
      <p:sp>
        <p:nvSpPr>
          <p:cNvPr id="23" name="文字方塊 22">
            <a:extLst>
              <a:ext uri="{FF2B5EF4-FFF2-40B4-BE49-F238E27FC236}">
                <a16:creationId xmlns:a16="http://schemas.microsoft.com/office/drawing/2014/main" id="{B6723756-6B82-4571-A41F-1A018DCFA1FC}"/>
              </a:ext>
            </a:extLst>
          </p:cNvPr>
          <p:cNvSpPr txBox="1"/>
          <p:nvPr/>
        </p:nvSpPr>
        <p:spPr>
          <a:xfrm>
            <a:off x="549286" y="5435549"/>
            <a:ext cx="5994951" cy="369332"/>
          </a:xfrm>
          <a:prstGeom prst="rect">
            <a:avLst/>
          </a:prstGeom>
          <a:noFill/>
        </p:spPr>
        <p:txBody>
          <a:bodyPr wrap="square" rtlCol="0">
            <a:spAutoFit/>
          </a:bodyPr>
          <a:lstStyle/>
          <a:p>
            <a:r>
              <a:rPr lang="en-US" altLang="zh-TW" b="1" dirty="0">
                <a:solidFill>
                  <a:srgbClr val="C00000"/>
                </a:solidFill>
              </a:rPr>
              <a:t>KMO</a:t>
            </a:r>
            <a:r>
              <a:rPr lang="zh-TW" altLang="en-US" b="1" dirty="0">
                <a:solidFill>
                  <a:srgbClr val="C00000"/>
                </a:solidFill>
              </a:rPr>
              <a:t>越大越好，值為</a:t>
            </a:r>
            <a:r>
              <a:rPr lang="en-US" altLang="zh-TW" b="1" dirty="0">
                <a:solidFill>
                  <a:srgbClr val="C00000"/>
                </a:solidFill>
              </a:rPr>
              <a:t>0.5&lt;0.6</a:t>
            </a:r>
            <a:r>
              <a:rPr lang="zh-TW" altLang="en-US" b="1" dirty="0">
                <a:solidFill>
                  <a:srgbClr val="C00000"/>
                </a:solidFill>
              </a:rPr>
              <a:t> </a:t>
            </a:r>
            <a:r>
              <a:rPr lang="en-US" altLang="zh-TW" b="1" dirty="0">
                <a:solidFill>
                  <a:srgbClr val="C00000"/>
                </a:solidFill>
              </a:rPr>
              <a:t>(</a:t>
            </a:r>
            <a:r>
              <a:rPr lang="zh-TW" altLang="en-US" b="1" dirty="0">
                <a:solidFill>
                  <a:srgbClr val="002060"/>
                </a:solidFill>
              </a:rPr>
              <a:t>不</a:t>
            </a:r>
            <a:r>
              <a:rPr lang="en-US" altLang="zh-TW" b="1" dirty="0">
                <a:solidFill>
                  <a:srgbClr val="002060"/>
                </a:solidFill>
              </a:rPr>
              <a:t>OK</a:t>
            </a:r>
            <a:r>
              <a:rPr lang="en-US" altLang="zh-TW" b="1" dirty="0">
                <a:solidFill>
                  <a:srgbClr val="C00000"/>
                </a:solidFill>
              </a:rPr>
              <a:t>)</a:t>
            </a:r>
            <a:endParaRPr lang="zh-TW" altLang="en-US" b="1" dirty="0">
              <a:solidFill>
                <a:srgbClr val="C00000"/>
              </a:solidFill>
            </a:endParaRPr>
          </a:p>
        </p:txBody>
      </p:sp>
      <p:sp>
        <p:nvSpPr>
          <p:cNvPr id="20" name="矩形 19">
            <a:extLst>
              <a:ext uri="{FF2B5EF4-FFF2-40B4-BE49-F238E27FC236}">
                <a16:creationId xmlns:a16="http://schemas.microsoft.com/office/drawing/2014/main" id="{4426B1DF-7582-4D43-8336-D6EF025ABF82}"/>
              </a:ext>
            </a:extLst>
          </p:cNvPr>
          <p:cNvSpPr/>
          <p:nvPr/>
        </p:nvSpPr>
        <p:spPr>
          <a:xfrm>
            <a:off x="4289288" y="2541865"/>
            <a:ext cx="1137076" cy="27709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22" name="圖片 21">
            <a:extLst>
              <a:ext uri="{FF2B5EF4-FFF2-40B4-BE49-F238E27FC236}">
                <a16:creationId xmlns:a16="http://schemas.microsoft.com/office/drawing/2014/main" id="{00000000-0008-0000-0400-000002000000}"/>
              </a:ext>
            </a:extLst>
          </p:cNvPr>
          <p:cNvPicPr>
            <a:picLocks noChangeAspect="1"/>
          </p:cNvPicPr>
          <p:nvPr/>
        </p:nvPicPr>
        <p:blipFill>
          <a:blip r:embed="rId3"/>
          <a:stretch>
            <a:fillRect/>
          </a:stretch>
        </p:blipFill>
        <p:spPr>
          <a:xfrm>
            <a:off x="549285" y="4246296"/>
            <a:ext cx="6276190" cy="1028571"/>
          </a:xfrm>
          <a:prstGeom prst="rect">
            <a:avLst/>
          </a:prstGeom>
        </p:spPr>
      </p:pic>
      <p:sp>
        <p:nvSpPr>
          <p:cNvPr id="24" name="矩形 23">
            <a:extLst>
              <a:ext uri="{FF2B5EF4-FFF2-40B4-BE49-F238E27FC236}">
                <a16:creationId xmlns:a16="http://schemas.microsoft.com/office/drawing/2014/main" id="{B77F191F-7903-4A89-B37F-4D187AF3DF5A}"/>
              </a:ext>
            </a:extLst>
          </p:cNvPr>
          <p:cNvSpPr/>
          <p:nvPr/>
        </p:nvSpPr>
        <p:spPr>
          <a:xfrm>
            <a:off x="4497028" y="4308015"/>
            <a:ext cx="1137076" cy="27709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0906885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14B7A137-1484-BF86-552D-9D53F1813EA3}"/>
              </a:ext>
            </a:extLst>
          </p:cNvPr>
          <p:cNvSpPr>
            <a:spLocks noGrp="1"/>
          </p:cNvSpPr>
          <p:nvPr>
            <p:ph type="sldNum" sz="quarter" idx="12"/>
          </p:nvPr>
        </p:nvSpPr>
        <p:spPr/>
        <p:txBody>
          <a:bodyPr/>
          <a:lstStyle/>
          <a:p>
            <a:pPr rtl="0"/>
            <a:fld id="{3A98EE3D-8CD1-4C3F-BD1C-C98C9596463C}" type="slidenum">
              <a:rPr lang="en-US" smtClean="0"/>
              <a:t>17</a:t>
            </a:fld>
            <a:endParaRPr lang="en-US" dirty="0"/>
          </a:p>
        </p:txBody>
      </p:sp>
      <p:grpSp>
        <p:nvGrpSpPr>
          <p:cNvPr id="3" name="群組 2">
            <a:extLst>
              <a:ext uri="{FF2B5EF4-FFF2-40B4-BE49-F238E27FC236}">
                <a16:creationId xmlns:a16="http://schemas.microsoft.com/office/drawing/2014/main" id="{E6B445E0-4424-4F9A-C84F-C28648BB64AF}"/>
              </a:ext>
            </a:extLst>
          </p:cNvPr>
          <p:cNvGrpSpPr/>
          <p:nvPr/>
        </p:nvGrpSpPr>
        <p:grpSpPr>
          <a:xfrm>
            <a:off x="0" y="287879"/>
            <a:ext cx="2172749" cy="551111"/>
            <a:chOff x="0" y="287879"/>
            <a:chExt cx="2172749" cy="551111"/>
          </a:xfrm>
        </p:grpSpPr>
        <p:sp>
          <p:nvSpPr>
            <p:cNvPr id="4" name="矩形 3">
              <a:extLst>
                <a:ext uri="{FF2B5EF4-FFF2-40B4-BE49-F238E27FC236}">
                  <a16:creationId xmlns:a16="http://schemas.microsoft.com/office/drawing/2014/main" id="{D49E18FD-6789-FE59-8848-005AF91924D5}"/>
                </a:ext>
              </a:extLst>
            </p:cNvPr>
            <p:cNvSpPr/>
            <p:nvPr/>
          </p:nvSpPr>
          <p:spPr>
            <a:xfrm>
              <a:off x="0" y="287879"/>
              <a:ext cx="2172749" cy="551111"/>
            </a:xfrm>
            <a:prstGeom prst="rect">
              <a:avLst/>
            </a:prstGeom>
            <a:solidFill>
              <a:srgbClr val="A5B59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529CBC4C-5F6F-D7E1-6230-EDA73B7CAE7B}"/>
                </a:ext>
              </a:extLst>
            </p:cNvPr>
            <p:cNvSpPr txBox="1"/>
            <p:nvPr/>
          </p:nvSpPr>
          <p:spPr>
            <a:xfrm>
              <a:off x="226247" y="332601"/>
              <a:ext cx="1723549" cy="461665"/>
            </a:xfrm>
            <a:prstGeom prst="rect">
              <a:avLst/>
            </a:prstGeom>
            <a:noFill/>
          </p:spPr>
          <p:txBody>
            <a:bodyPr wrap="none" rtlCol="0">
              <a:spAutoFit/>
            </a:bodyPr>
            <a:lstStyle/>
            <a:p>
              <a:r>
                <a:rPr lang="zh-TW" altLang="en-US" sz="2400" b="1" dirty="0">
                  <a:solidFill>
                    <a:schemeClr val="bg1">
                      <a:lumMod val="50000"/>
                    </a:schemeClr>
                  </a:solidFill>
                  <a:latin typeface="Microsoft JhengHei UI" panose="020B0604030504040204" pitchFamily="34" charset="-120"/>
                  <a:ea typeface="Microsoft JhengHei UI" panose="020B0604030504040204" pitchFamily="34" charset="-120"/>
                </a:rPr>
                <a:t>消費者型態</a:t>
              </a:r>
            </a:p>
          </p:txBody>
        </p:sp>
      </p:grpSp>
      <p:sp>
        <p:nvSpPr>
          <p:cNvPr id="7" name="內容版面配置區 18">
            <a:extLst>
              <a:ext uri="{FF2B5EF4-FFF2-40B4-BE49-F238E27FC236}">
                <a16:creationId xmlns:a16="http://schemas.microsoft.com/office/drawing/2014/main" id="{582FAE53-2116-A24D-010C-3406C360F6CC}"/>
              </a:ext>
            </a:extLst>
          </p:cNvPr>
          <p:cNvSpPr txBox="1">
            <a:spLocks/>
          </p:cNvSpPr>
          <p:nvPr/>
        </p:nvSpPr>
        <p:spPr>
          <a:xfrm>
            <a:off x="226247" y="883712"/>
            <a:ext cx="11462481" cy="1440342"/>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zh-TW" altLang="en-US" sz="2400" b="1" dirty="0"/>
              <a:t> </a:t>
            </a:r>
            <a:r>
              <a:rPr lang="zh-TW" altLang="en-US" sz="2400" b="1" dirty="0">
                <a:solidFill>
                  <a:schemeClr val="accent1">
                    <a:lumMod val="75000"/>
                  </a:schemeClr>
                </a:solidFill>
              </a:rPr>
              <a:t>說明</a:t>
            </a:r>
            <a:endParaRPr lang="en-US" altLang="zh-TW" sz="2400" b="1" dirty="0">
              <a:solidFill>
                <a:schemeClr val="accent1">
                  <a:lumMod val="75000"/>
                </a:schemeClr>
              </a:solidFill>
            </a:endParaRPr>
          </a:p>
          <a:p>
            <a:pPr marL="292608" lvl="1" indent="0">
              <a:buFont typeface="Calibri" pitchFamily="34" charset="0"/>
              <a:buNone/>
            </a:pPr>
            <a:r>
              <a:rPr lang="zh-TW" altLang="en-US" sz="2000" dirty="0"/>
              <a:t>因三種轉軸方法的</a:t>
            </a:r>
            <a:r>
              <a:rPr lang="en-US" altLang="zh-TW" sz="2000" dirty="0">
                <a:solidFill>
                  <a:srgbClr val="C00000"/>
                </a:solidFill>
              </a:rPr>
              <a:t>RMSR</a:t>
            </a:r>
            <a:r>
              <a:rPr lang="zh-TW" altLang="en-US" sz="2000" dirty="0">
                <a:solidFill>
                  <a:srgbClr val="C00000"/>
                </a:solidFill>
              </a:rPr>
              <a:t>和</a:t>
            </a:r>
            <a:r>
              <a:rPr lang="en-US" altLang="zh-TW" sz="2000" dirty="0">
                <a:solidFill>
                  <a:srgbClr val="C00000"/>
                </a:solidFill>
              </a:rPr>
              <a:t>KMO</a:t>
            </a:r>
            <a:r>
              <a:rPr lang="zh-TW" altLang="en-US" sz="2000" dirty="0">
                <a:solidFill>
                  <a:srgbClr val="C00000"/>
                </a:solidFill>
              </a:rPr>
              <a:t>皆一樣</a:t>
            </a:r>
            <a:r>
              <a:rPr lang="zh-TW" altLang="en-US" sz="2000" dirty="0"/>
              <a:t>，所以選擇較好解釋和命名的 </a:t>
            </a:r>
            <a:r>
              <a:rPr lang="en-US" altLang="zh-TW" sz="2000" dirty="0"/>
              <a:t>(</a:t>
            </a:r>
            <a:r>
              <a:rPr lang="zh-TW" altLang="en-US" sz="2000" dirty="0"/>
              <a:t>正交最大變異法</a:t>
            </a:r>
            <a:r>
              <a:rPr lang="en-US" altLang="zh-TW" sz="2000" dirty="0"/>
              <a:t>(Orthogonal Varimax)</a:t>
            </a:r>
            <a:endParaRPr lang="zh-TW" altLang="en-US" sz="2000" dirty="0"/>
          </a:p>
        </p:txBody>
      </p:sp>
      <p:graphicFrame>
        <p:nvGraphicFramePr>
          <p:cNvPr id="11" name="表格 11">
            <a:extLst>
              <a:ext uri="{FF2B5EF4-FFF2-40B4-BE49-F238E27FC236}">
                <a16:creationId xmlns:a16="http://schemas.microsoft.com/office/drawing/2014/main" id="{22F76D4C-38D0-4231-B7F4-D8574E2CEDAA}"/>
              </a:ext>
            </a:extLst>
          </p:cNvPr>
          <p:cNvGraphicFramePr>
            <a:graphicFrameLocks noGrp="1"/>
          </p:cNvGraphicFramePr>
          <p:nvPr>
            <p:extLst>
              <p:ext uri="{D42A27DB-BD31-4B8C-83A1-F6EECF244321}">
                <p14:modId xmlns:p14="http://schemas.microsoft.com/office/powerpoint/2010/main" val="3671114441"/>
              </p:ext>
            </p:extLst>
          </p:nvPr>
        </p:nvGraphicFramePr>
        <p:xfrm>
          <a:off x="4668056" y="1988652"/>
          <a:ext cx="7214636" cy="3837094"/>
        </p:xfrm>
        <a:graphic>
          <a:graphicData uri="http://schemas.openxmlformats.org/drawingml/2006/table">
            <a:tbl>
              <a:tblPr firstRow="1" bandRow="1">
                <a:tableStyleId>{5C22544A-7EE6-4342-B048-85BDC9FD1C3A}</a:tableStyleId>
              </a:tblPr>
              <a:tblGrid>
                <a:gridCol w="1755235">
                  <a:extLst>
                    <a:ext uri="{9D8B030D-6E8A-4147-A177-3AD203B41FA5}">
                      <a16:colId xmlns:a16="http://schemas.microsoft.com/office/drawing/2014/main" val="507994772"/>
                    </a:ext>
                  </a:extLst>
                </a:gridCol>
                <a:gridCol w="3419540">
                  <a:extLst>
                    <a:ext uri="{9D8B030D-6E8A-4147-A177-3AD203B41FA5}">
                      <a16:colId xmlns:a16="http://schemas.microsoft.com/office/drawing/2014/main" val="3301631910"/>
                    </a:ext>
                  </a:extLst>
                </a:gridCol>
                <a:gridCol w="2039861">
                  <a:extLst>
                    <a:ext uri="{9D8B030D-6E8A-4147-A177-3AD203B41FA5}">
                      <a16:colId xmlns:a16="http://schemas.microsoft.com/office/drawing/2014/main" val="1820585955"/>
                    </a:ext>
                  </a:extLst>
                </a:gridCol>
              </a:tblGrid>
              <a:tr h="499534">
                <a:tc>
                  <a:txBody>
                    <a:bodyPr/>
                    <a:lstStyle/>
                    <a:p>
                      <a:pPr algn="ctr"/>
                      <a:r>
                        <a:rPr lang="en-US" altLang="zh-TW" dirty="0">
                          <a:solidFill>
                            <a:schemeClr val="tx1"/>
                          </a:solidFill>
                        </a:rPr>
                        <a:t>Factor</a:t>
                      </a:r>
                      <a:endParaRPr lang="zh-TW" altLang="en-US" dirty="0">
                        <a:solidFill>
                          <a:schemeClr val="tx1"/>
                        </a:solidFill>
                      </a:endParaRPr>
                    </a:p>
                  </a:txBody>
                  <a:tcPr anchor="ctr"/>
                </a:tc>
                <a:tc>
                  <a:txBody>
                    <a:bodyPr/>
                    <a:lstStyle/>
                    <a:p>
                      <a:pPr algn="ctr"/>
                      <a:r>
                        <a:rPr lang="en-US" altLang="zh-TW" dirty="0">
                          <a:solidFill>
                            <a:schemeClr val="tx1"/>
                          </a:solidFill>
                        </a:rPr>
                        <a:t>Name</a:t>
                      </a:r>
                      <a:endParaRPr lang="zh-TW" altLang="en-US" dirty="0">
                        <a:solidFill>
                          <a:schemeClr val="tx1"/>
                        </a:solidFill>
                      </a:endParaRPr>
                    </a:p>
                  </a:txBody>
                  <a:tcPr anchor="ctr"/>
                </a:tc>
                <a:tc>
                  <a:txBody>
                    <a:bodyPr/>
                    <a:lstStyle/>
                    <a:p>
                      <a:pPr algn="ctr"/>
                      <a:r>
                        <a:rPr lang="en-US" altLang="zh-TW" dirty="0">
                          <a:solidFill>
                            <a:schemeClr val="tx1"/>
                          </a:solidFill>
                        </a:rPr>
                        <a:t>Value</a:t>
                      </a:r>
                      <a:endParaRPr lang="zh-TW" altLang="en-US" dirty="0">
                        <a:solidFill>
                          <a:schemeClr val="tx1"/>
                        </a:solidFill>
                      </a:endParaRPr>
                    </a:p>
                  </a:txBody>
                  <a:tcPr anchor="ctr"/>
                </a:tc>
                <a:extLst>
                  <a:ext uri="{0D108BD9-81ED-4DB2-BD59-A6C34878D82A}">
                    <a16:rowId xmlns:a16="http://schemas.microsoft.com/office/drawing/2014/main" val="931060504"/>
                  </a:ext>
                </a:extLst>
              </a:tr>
              <a:tr h="370840">
                <a:tc>
                  <a:txBody>
                    <a:bodyPr/>
                    <a:lstStyle/>
                    <a:p>
                      <a:pPr algn="ctr"/>
                      <a:r>
                        <a:rPr lang="en-US" altLang="zh-TW" dirty="0"/>
                        <a:t>Factor1</a:t>
                      </a:r>
                      <a:endParaRPr lang="zh-TW" altLang="en-US" dirty="0"/>
                    </a:p>
                  </a:txBody>
                  <a:tcPr/>
                </a:tc>
                <a:tc>
                  <a:txBody>
                    <a:bodyPr/>
                    <a:lstStyle/>
                    <a:p>
                      <a:r>
                        <a:rPr lang="zh-TW" altLang="en-US" dirty="0"/>
                        <a:t>流行商品追求程度</a:t>
                      </a:r>
                    </a:p>
                  </a:txBody>
                  <a:tcPr/>
                </a:tc>
                <a:tc>
                  <a:txBody>
                    <a:bodyPr/>
                    <a:lstStyle/>
                    <a:p>
                      <a:r>
                        <a:rPr lang="en-US" altLang="zh-TW" dirty="0"/>
                        <a:t>10,11,12</a:t>
                      </a:r>
                      <a:endParaRPr lang="zh-TW" altLang="en-US" dirty="0"/>
                    </a:p>
                  </a:txBody>
                  <a:tcPr/>
                </a:tc>
                <a:extLst>
                  <a:ext uri="{0D108BD9-81ED-4DB2-BD59-A6C34878D82A}">
                    <a16:rowId xmlns:a16="http://schemas.microsoft.com/office/drawing/2014/main" val="203989484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Factor2</a:t>
                      </a:r>
                      <a:endParaRPr lang="zh-TW" altLang="en-US" dirty="0"/>
                    </a:p>
                  </a:txBody>
                  <a:tcPr/>
                </a:tc>
                <a:tc>
                  <a:txBody>
                    <a:bodyPr/>
                    <a:lstStyle/>
                    <a:p>
                      <a:r>
                        <a:rPr lang="zh-TW" altLang="en-US" dirty="0"/>
                        <a:t>品牌偏好性</a:t>
                      </a:r>
                    </a:p>
                  </a:txBody>
                  <a:tcPr/>
                </a:tc>
                <a:tc>
                  <a:txBody>
                    <a:bodyPr/>
                    <a:lstStyle/>
                    <a:p>
                      <a:r>
                        <a:rPr lang="en-US" altLang="zh-TW" dirty="0">
                          <a:solidFill>
                            <a:srgbClr val="C00000"/>
                          </a:solidFill>
                        </a:rPr>
                        <a:t>17</a:t>
                      </a:r>
                      <a:r>
                        <a:rPr lang="en-US" altLang="zh-TW" dirty="0"/>
                        <a:t>,19,20,21</a:t>
                      </a:r>
                      <a:endParaRPr lang="zh-TW" altLang="en-US" dirty="0"/>
                    </a:p>
                  </a:txBody>
                  <a:tcPr/>
                </a:tc>
                <a:extLst>
                  <a:ext uri="{0D108BD9-81ED-4DB2-BD59-A6C34878D82A}">
                    <a16:rowId xmlns:a16="http://schemas.microsoft.com/office/drawing/2014/main" val="134204629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Factor3</a:t>
                      </a:r>
                      <a:endParaRPr lang="zh-TW" altLang="en-US" dirty="0"/>
                    </a:p>
                  </a:txBody>
                  <a:tcPr/>
                </a:tc>
                <a:tc>
                  <a:txBody>
                    <a:bodyPr/>
                    <a:lstStyle/>
                    <a:p>
                      <a:r>
                        <a:rPr lang="zh-TW" altLang="en-US" dirty="0"/>
                        <a:t>上網接受資訊重要性</a:t>
                      </a:r>
                    </a:p>
                  </a:txBody>
                  <a:tcPr/>
                </a:tc>
                <a:tc>
                  <a:txBody>
                    <a:bodyPr/>
                    <a:lstStyle/>
                    <a:p>
                      <a:r>
                        <a:rPr lang="en-US" altLang="zh-TW" dirty="0"/>
                        <a:t>16,22,24</a:t>
                      </a:r>
                      <a:endParaRPr lang="zh-TW" altLang="en-US" dirty="0"/>
                    </a:p>
                  </a:txBody>
                  <a:tcPr/>
                </a:tc>
                <a:extLst>
                  <a:ext uri="{0D108BD9-81ED-4DB2-BD59-A6C34878D82A}">
                    <a16:rowId xmlns:a16="http://schemas.microsoft.com/office/drawing/2014/main" val="276422756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Factor4</a:t>
                      </a:r>
                      <a:endParaRPr lang="zh-TW" altLang="en-US" dirty="0"/>
                    </a:p>
                  </a:txBody>
                  <a:tcPr/>
                </a:tc>
                <a:tc>
                  <a:txBody>
                    <a:bodyPr/>
                    <a:lstStyle/>
                    <a:p>
                      <a:r>
                        <a:rPr lang="zh-TW" altLang="en-US" dirty="0"/>
                        <a:t>自主安排活動指標</a:t>
                      </a:r>
                    </a:p>
                  </a:txBody>
                  <a:tcPr/>
                </a:tc>
                <a:tc>
                  <a:txBody>
                    <a:bodyPr/>
                    <a:lstStyle/>
                    <a:p>
                      <a:r>
                        <a:rPr lang="en-US" altLang="zh-TW" dirty="0"/>
                        <a:t>2,3,13,18,23</a:t>
                      </a:r>
                      <a:endParaRPr lang="zh-TW" altLang="en-US" dirty="0"/>
                    </a:p>
                  </a:txBody>
                  <a:tcPr/>
                </a:tc>
                <a:extLst>
                  <a:ext uri="{0D108BD9-81ED-4DB2-BD59-A6C34878D82A}">
                    <a16:rowId xmlns:a16="http://schemas.microsoft.com/office/drawing/2014/main" val="168263012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Factor5</a:t>
                      </a:r>
                      <a:endParaRPr lang="zh-TW" altLang="en-US" dirty="0"/>
                    </a:p>
                  </a:txBody>
                  <a:tcPr/>
                </a:tc>
                <a:tc>
                  <a:txBody>
                    <a:bodyPr/>
                    <a:lstStyle/>
                    <a:p>
                      <a:r>
                        <a:rPr lang="zh-TW" altLang="en-US" dirty="0"/>
                        <a:t>著作及智慧財產重要性</a:t>
                      </a:r>
                    </a:p>
                  </a:txBody>
                  <a:tcPr/>
                </a:tc>
                <a:tc>
                  <a:txBody>
                    <a:bodyPr/>
                    <a:lstStyle/>
                    <a:p>
                      <a:r>
                        <a:rPr lang="en-US" altLang="zh-TW" dirty="0"/>
                        <a:t>7,9</a:t>
                      </a:r>
                      <a:endParaRPr lang="zh-TW" altLang="en-US" dirty="0"/>
                    </a:p>
                  </a:txBody>
                  <a:tcPr/>
                </a:tc>
                <a:extLst>
                  <a:ext uri="{0D108BD9-81ED-4DB2-BD59-A6C34878D82A}">
                    <a16:rowId xmlns:a16="http://schemas.microsoft.com/office/drawing/2014/main" val="392544338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Factor6</a:t>
                      </a:r>
                      <a:endParaRPr lang="zh-TW" altLang="en-US" dirty="0"/>
                    </a:p>
                  </a:txBody>
                  <a:tcPr/>
                </a:tc>
                <a:tc>
                  <a:txBody>
                    <a:bodyPr/>
                    <a:lstStyle/>
                    <a:p>
                      <a:r>
                        <a:rPr lang="zh-TW" altLang="en-US" dirty="0"/>
                        <a:t>價格因素</a:t>
                      </a:r>
                    </a:p>
                  </a:txBody>
                  <a:tcPr/>
                </a:tc>
                <a:tc>
                  <a:txBody>
                    <a:bodyPr/>
                    <a:lstStyle/>
                    <a:p>
                      <a:r>
                        <a:rPr lang="en-US" altLang="zh-TW" dirty="0">
                          <a:solidFill>
                            <a:schemeClr val="tx1"/>
                          </a:solidFill>
                        </a:rPr>
                        <a:t>4,5,</a:t>
                      </a:r>
                      <a:r>
                        <a:rPr lang="en-US" altLang="zh-TW" dirty="0">
                          <a:solidFill>
                            <a:srgbClr val="C00000"/>
                          </a:solidFill>
                        </a:rPr>
                        <a:t>6</a:t>
                      </a:r>
                      <a:endParaRPr lang="zh-TW" altLang="en-US" dirty="0">
                        <a:solidFill>
                          <a:srgbClr val="C00000"/>
                        </a:solidFill>
                      </a:endParaRPr>
                    </a:p>
                  </a:txBody>
                  <a:tcPr/>
                </a:tc>
                <a:extLst>
                  <a:ext uri="{0D108BD9-81ED-4DB2-BD59-A6C34878D82A}">
                    <a16:rowId xmlns:a16="http://schemas.microsoft.com/office/drawing/2014/main" val="154362297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Factor7</a:t>
                      </a:r>
                      <a:endParaRPr lang="zh-TW" altLang="en-US" dirty="0"/>
                    </a:p>
                  </a:txBody>
                  <a:tcPr/>
                </a:tc>
                <a:tc>
                  <a:txBody>
                    <a:bodyPr/>
                    <a:lstStyle/>
                    <a:p>
                      <a:r>
                        <a:rPr lang="zh-TW" altLang="en-US" dirty="0"/>
                        <a:t>購物詢問他人意見重要性</a:t>
                      </a:r>
                    </a:p>
                  </a:txBody>
                  <a:tcPr/>
                </a:tc>
                <a:tc>
                  <a:txBody>
                    <a:bodyPr/>
                    <a:lstStyle/>
                    <a:p>
                      <a:r>
                        <a:rPr lang="en-US" altLang="zh-TW" dirty="0"/>
                        <a:t>1</a:t>
                      </a:r>
                      <a:endParaRPr lang="zh-TW" altLang="en-US" dirty="0"/>
                    </a:p>
                  </a:txBody>
                  <a:tcPr/>
                </a:tc>
                <a:extLst>
                  <a:ext uri="{0D108BD9-81ED-4DB2-BD59-A6C34878D82A}">
                    <a16:rowId xmlns:a16="http://schemas.microsoft.com/office/drawing/2014/main" val="210084859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Factor8</a:t>
                      </a:r>
                      <a:endParaRPr lang="zh-TW" altLang="en-US" dirty="0"/>
                    </a:p>
                  </a:txBody>
                  <a:tcPr/>
                </a:tc>
                <a:tc>
                  <a:txBody>
                    <a:bodyPr/>
                    <a:lstStyle/>
                    <a:p>
                      <a:r>
                        <a:rPr lang="zh-TW" altLang="en-US" dirty="0"/>
                        <a:t>網路購物非必要性</a:t>
                      </a:r>
                    </a:p>
                  </a:txBody>
                  <a:tcPr/>
                </a:tc>
                <a:tc>
                  <a:txBody>
                    <a:bodyPr/>
                    <a:lstStyle/>
                    <a:p>
                      <a:r>
                        <a:rPr lang="en-US" altLang="zh-TW" dirty="0"/>
                        <a:t>8,15</a:t>
                      </a:r>
                      <a:endParaRPr lang="zh-TW" altLang="en-US" dirty="0"/>
                    </a:p>
                  </a:txBody>
                  <a:tcPr/>
                </a:tc>
                <a:extLst>
                  <a:ext uri="{0D108BD9-81ED-4DB2-BD59-A6C34878D82A}">
                    <a16:rowId xmlns:a16="http://schemas.microsoft.com/office/drawing/2014/main" val="266229601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Factor9</a:t>
                      </a:r>
                      <a:endParaRPr lang="zh-TW" altLang="en-US" dirty="0"/>
                    </a:p>
                  </a:txBody>
                  <a:tcPr/>
                </a:tc>
                <a:tc>
                  <a:txBody>
                    <a:bodyPr/>
                    <a:lstStyle/>
                    <a:p>
                      <a:r>
                        <a:rPr lang="zh-TW" altLang="en-US" dirty="0"/>
                        <a:t>視家庭聚會重要程度</a:t>
                      </a:r>
                    </a:p>
                  </a:txBody>
                  <a:tcPr/>
                </a:tc>
                <a:tc>
                  <a:txBody>
                    <a:bodyPr/>
                    <a:lstStyle/>
                    <a:p>
                      <a:r>
                        <a:rPr lang="en-US" altLang="zh-TW" dirty="0"/>
                        <a:t>14</a:t>
                      </a:r>
                      <a:endParaRPr lang="zh-TW" altLang="en-US" dirty="0"/>
                    </a:p>
                  </a:txBody>
                  <a:tcPr/>
                </a:tc>
                <a:extLst>
                  <a:ext uri="{0D108BD9-81ED-4DB2-BD59-A6C34878D82A}">
                    <a16:rowId xmlns:a16="http://schemas.microsoft.com/office/drawing/2014/main" val="344411121"/>
                  </a:ext>
                </a:extLst>
              </a:tr>
            </a:tbl>
          </a:graphicData>
        </a:graphic>
      </p:graphicFrame>
      <p:pic>
        <p:nvPicPr>
          <p:cNvPr id="8" name="圖片 7">
            <a:extLst>
              <a:ext uri="{FF2B5EF4-FFF2-40B4-BE49-F238E27FC236}">
                <a16:creationId xmlns:a16="http://schemas.microsoft.com/office/drawing/2014/main" id="{C6EB6A42-78C5-41AD-81B7-6499D823AC3E}"/>
              </a:ext>
            </a:extLst>
          </p:cNvPr>
          <p:cNvPicPr>
            <a:picLocks noChangeAspect="1"/>
          </p:cNvPicPr>
          <p:nvPr/>
        </p:nvPicPr>
        <p:blipFill>
          <a:blip r:embed="rId2"/>
          <a:stretch>
            <a:fillRect/>
          </a:stretch>
        </p:blipFill>
        <p:spPr>
          <a:xfrm>
            <a:off x="309308" y="1988652"/>
            <a:ext cx="4096437" cy="4242738"/>
          </a:xfrm>
          <a:prstGeom prst="rect">
            <a:avLst/>
          </a:prstGeom>
        </p:spPr>
      </p:pic>
    </p:spTree>
    <p:extLst>
      <p:ext uri="{BB962C8B-B14F-4D97-AF65-F5344CB8AC3E}">
        <p14:creationId xmlns:p14="http://schemas.microsoft.com/office/powerpoint/2010/main" val="357983186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圖片 10">
            <a:extLst>
              <a:ext uri="{FF2B5EF4-FFF2-40B4-BE49-F238E27FC236}">
                <a16:creationId xmlns:a16="http://schemas.microsoft.com/office/drawing/2014/main" id="{A1E1ADF3-A6AA-4BD1-9699-12BEB32827AC}"/>
              </a:ext>
            </a:extLst>
          </p:cNvPr>
          <p:cNvPicPr>
            <a:picLocks noChangeAspect="1"/>
          </p:cNvPicPr>
          <p:nvPr/>
        </p:nvPicPr>
        <p:blipFill>
          <a:blip r:embed="rId2"/>
          <a:stretch>
            <a:fillRect/>
          </a:stretch>
        </p:blipFill>
        <p:spPr>
          <a:xfrm>
            <a:off x="4179395" y="2488755"/>
            <a:ext cx="6716180" cy="3171825"/>
          </a:xfrm>
          <a:prstGeom prst="rect">
            <a:avLst/>
          </a:prstGeom>
        </p:spPr>
      </p:pic>
      <p:pic>
        <p:nvPicPr>
          <p:cNvPr id="8" name="圖片 7">
            <a:extLst>
              <a:ext uri="{FF2B5EF4-FFF2-40B4-BE49-F238E27FC236}">
                <a16:creationId xmlns:a16="http://schemas.microsoft.com/office/drawing/2014/main" id="{2A64DE2A-672E-435C-B872-4C0899C8CEAB}"/>
              </a:ext>
            </a:extLst>
          </p:cNvPr>
          <p:cNvPicPr>
            <a:picLocks noChangeAspect="1"/>
          </p:cNvPicPr>
          <p:nvPr/>
        </p:nvPicPr>
        <p:blipFill>
          <a:blip r:embed="rId3"/>
          <a:stretch>
            <a:fillRect/>
          </a:stretch>
        </p:blipFill>
        <p:spPr>
          <a:xfrm>
            <a:off x="472536" y="2433337"/>
            <a:ext cx="3400425" cy="3429000"/>
          </a:xfrm>
          <a:prstGeom prst="rect">
            <a:avLst/>
          </a:prstGeom>
        </p:spPr>
      </p:pic>
      <p:sp>
        <p:nvSpPr>
          <p:cNvPr id="2" name="投影片編號版面配置區 1">
            <a:extLst>
              <a:ext uri="{FF2B5EF4-FFF2-40B4-BE49-F238E27FC236}">
                <a16:creationId xmlns:a16="http://schemas.microsoft.com/office/drawing/2014/main" id="{14B7A137-1484-BF86-552D-9D53F1813EA3}"/>
              </a:ext>
            </a:extLst>
          </p:cNvPr>
          <p:cNvSpPr>
            <a:spLocks noGrp="1"/>
          </p:cNvSpPr>
          <p:nvPr>
            <p:ph type="sldNum" sz="quarter" idx="12"/>
          </p:nvPr>
        </p:nvSpPr>
        <p:spPr/>
        <p:txBody>
          <a:bodyPr/>
          <a:lstStyle/>
          <a:p>
            <a:pPr rtl="0"/>
            <a:fld id="{3A98EE3D-8CD1-4C3F-BD1C-C98C9596463C}" type="slidenum">
              <a:rPr lang="en-US" smtClean="0"/>
              <a:t>18</a:t>
            </a:fld>
            <a:endParaRPr lang="en-US" dirty="0"/>
          </a:p>
        </p:txBody>
      </p:sp>
      <p:grpSp>
        <p:nvGrpSpPr>
          <p:cNvPr id="3" name="群組 2">
            <a:extLst>
              <a:ext uri="{FF2B5EF4-FFF2-40B4-BE49-F238E27FC236}">
                <a16:creationId xmlns:a16="http://schemas.microsoft.com/office/drawing/2014/main" id="{E6B445E0-4424-4F9A-C84F-C28648BB64AF}"/>
              </a:ext>
            </a:extLst>
          </p:cNvPr>
          <p:cNvGrpSpPr/>
          <p:nvPr/>
        </p:nvGrpSpPr>
        <p:grpSpPr>
          <a:xfrm>
            <a:off x="0" y="287879"/>
            <a:ext cx="2172749" cy="551111"/>
            <a:chOff x="0" y="287879"/>
            <a:chExt cx="2172749" cy="551111"/>
          </a:xfrm>
        </p:grpSpPr>
        <p:sp>
          <p:nvSpPr>
            <p:cNvPr id="4" name="矩形 3">
              <a:extLst>
                <a:ext uri="{FF2B5EF4-FFF2-40B4-BE49-F238E27FC236}">
                  <a16:creationId xmlns:a16="http://schemas.microsoft.com/office/drawing/2014/main" id="{D49E18FD-6789-FE59-8848-005AF91924D5}"/>
                </a:ext>
              </a:extLst>
            </p:cNvPr>
            <p:cNvSpPr/>
            <p:nvPr/>
          </p:nvSpPr>
          <p:spPr>
            <a:xfrm>
              <a:off x="0" y="287879"/>
              <a:ext cx="2172749" cy="551111"/>
            </a:xfrm>
            <a:prstGeom prst="rect">
              <a:avLst/>
            </a:prstGeom>
            <a:solidFill>
              <a:srgbClr val="A5B59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529CBC4C-5F6F-D7E1-6230-EDA73B7CAE7B}"/>
                </a:ext>
              </a:extLst>
            </p:cNvPr>
            <p:cNvSpPr txBox="1"/>
            <p:nvPr/>
          </p:nvSpPr>
          <p:spPr>
            <a:xfrm>
              <a:off x="226247" y="332601"/>
              <a:ext cx="1415772" cy="461665"/>
            </a:xfrm>
            <a:prstGeom prst="rect">
              <a:avLst/>
            </a:prstGeom>
            <a:noFill/>
          </p:spPr>
          <p:txBody>
            <a:bodyPr wrap="none" rtlCol="0">
              <a:spAutoFit/>
            </a:bodyPr>
            <a:lstStyle/>
            <a:p>
              <a:r>
                <a:rPr lang="zh-TW" altLang="en-US" sz="2400" b="1" dirty="0">
                  <a:solidFill>
                    <a:schemeClr val="bg1">
                      <a:lumMod val="50000"/>
                    </a:schemeClr>
                  </a:solidFill>
                  <a:latin typeface="Microsoft JhengHei UI" panose="020B0604030504040204" pitchFamily="34" charset="-120"/>
                  <a:ea typeface="Microsoft JhengHei UI" panose="020B0604030504040204" pitchFamily="34" charset="-120"/>
                </a:rPr>
                <a:t>網站態度</a:t>
              </a:r>
            </a:p>
          </p:txBody>
        </p:sp>
      </p:grpSp>
      <p:sp>
        <p:nvSpPr>
          <p:cNvPr id="7" name="內容版面配置區 18">
            <a:extLst>
              <a:ext uri="{FF2B5EF4-FFF2-40B4-BE49-F238E27FC236}">
                <a16:creationId xmlns:a16="http://schemas.microsoft.com/office/drawing/2014/main" id="{582FAE53-2116-A24D-010C-3406C360F6CC}"/>
              </a:ext>
            </a:extLst>
          </p:cNvPr>
          <p:cNvSpPr txBox="1">
            <a:spLocks/>
          </p:cNvSpPr>
          <p:nvPr/>
        </p:nvSpPr>
        <p:spPr>
          <a:xfrm>
            <a:off x="166102" y="1101523"/>
            <a:ext cx="10058400" cy="1440342"/>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zh-TW" altLang="en-US" sz="2400" b="1" dirty="0"/>
              <a:t> </a:t>
            </a:r>
            <a:r>
              <a:rPr lang="zh-TW" altLang="en-US" sz="2400" b="1" dirty="0">
                <a:solidFill>
                  <a:schemeClr val="accent1">
                    <a:lumMod val="75000"/>
                  </a:schemeClr>
                </a:solidFill>
              </a:rPr>
              <a:t>說明</a:t>
            </a:r>
            <a:endParaRPr lang="en-US" altLang="zh-TW" sz="2400" b="1" dirty="0">
              <a:solidFill>
                <a:schemeClr val="accent1">
                  <a:lumMod val="75000"/>
                </a:schemeClr>
              </a:solidFill>
            </a:endParaRPr>
          </a:p>
          <a:p>
            <a:pPr marL="292608" lvl="1" indent="0">
              <a:buFont typeface="Calibri" pitchFamily="34" charset="0"/>
              <a:buNone/>
            </a:pPr>
            <a:r>
              <a:rPr lang="zh-TW" altLang="en-US" sz="2000" dirty="0"/>
              <a:t>使用主成分降維去找出適合的特徵值數量，從三個指標去評斷</a:t>
            </a:r>
            <a:r>
              <a:rPr lang="en-US" altLang="zh-TW" sz="2000" dirty="0"/>
              <a:t>(</a:t>
            </a:r>
            <a:r>
              <a:rPr lang="zh-TW" altLang="en-US" sz="2000" dirty="0"/>
              <a:t>特徵值大於</a:t>
            </a:r>
            <a:r>
              <a:rPr lang="en-US" altLang="zh-TW" sz="2000" dirty="0"/>
              <a:t>1</a:t>
            </a:r>
            <a:r>
              <a:rPr lang="zh-TW" altLang="en-US" sz="2000" dirty="0"/>
              <a:t>、下降幅度趨於平坦、解釋變異量超過</a:t>
            </a:r>
            <a:r>
              <a:rPr lang="en-US" altLang="zh-TW" sz="2000" dirty="0"/>
              <a:t>0.7)</a:t>
            </a:r>
            <a:endParaRPr lang="zh-TW" altLang="en-US" sz="2400" dirty="0"/>
          </a:p>
        </p:txBody>
      </p:sp>
      <p:sp>
        <p:nvSpPr>
          <p:cNvPr id="22" name="矩形 21">
            <a:extLst>
              <a:ext uri="{FF2B5EF4-FFF2-40B4-BE49-F238E27FC236}">
                <a16:creationId xmlns:a16="http://schemas.microsoft.com/office/drawing/2014/main" id="{71B88934-6640-4810-924D-0C9C5E65E0E1}"/>
              </a:ext>
            </a:extLst>
          </p:cNvPr>
          <p:cNvSpPr/>
          <p:nvPr/>
        </p:nvSpPr>
        <p:spPr>
          <a:xfrm>
            <a:off x="509481" y="3861509"/>
            <a:ext cx="3286663" cy="28632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4" name="直線接點 23">
            <a:extLst>
              <a:ext uri="{FF2B5EF4-FFF2-40B4-BE49-F238E27FC236}">
                <a16:creationId xmlns:a16="http://schemas.microsoft.com/office/drawing/2014/main" id="{8D4B84F4-58C4-4E32-9E98-967294F754C8}"/>
              </a:ext>
            </a:extLst>
          </p:cNvPr>
          <p:cNvCxnSpPr/>
          <p:nvPr/>
        </p:nvCxnSpPr>
        <p:spPr>
          <a:xfrm>
            <a:off x="4784436" y="4525818"/>
            <a:ext cx="2623127" cy="0"/>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 name="直線接點 24">
            <a:extLst>
              <a:ext uri="{FF2B5EF4-FFF2-40B4-BE49-F238E27FC236}">
                <a16:creationId xmlns:a16="http://schemas.microsoft.com/office/drawing/2014/main" id="{8DE03752-3974-42DC-9F9D-EAD5738E041A}"/>
              </a:ext>
            </a:extLst>
          </p:cNvPr>
          <p:cNvCxnSpPr>
            <a:cxnSpLocks/>
          </p:cNvCxnSpPr>
          <p:nvPr/>
        </p:nvCxnSpPr>
        <p:spPr>
          <a:xfrm>
            <a:off x="9231593" y="2706963"/>
            <a:ext cx="0" cy="230909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8" name="文字方塊 27">
            <a:extLst>
              <a:ext uri="{FF2B5EF4-FFF2-40B4-BE49-F238E27FC236}">
                <a16:creationId xmlns:a16="http://schemas.microsoft.com/office/drawing/2014/main" id="{1D9640CE-396A-47F5-8A2D-FBAB91150336}"/>
              </a:ext>
            </a:extLst>
          </p:cNvPr>
          <p:cNvSpPr txBox="1"/>
          <p:nvPr/>
        </p:nvSpPr>
        <p:spPr>
          <a:xfrm>
            <a:off x="340845" y="5938982"/>
            <a:ext cx="3786909" cy="369332"/>
          </a:xfrm>
          <a:prstGeom prst="rect">
            <a:avLst/>
          </a:prstGeom>
          <a:noFill/>
        </p:spPr>
        <p:txBody>
          <a:bodyPr wrap="square" rtlCol="0">
            <a:spAutoFit/>
          </a:bodyPr>
          <a:lstStyle/>
          <a:p>
            <a:r>
              <a:rPr lang="zh-TW" altLang="en-US" b="1" dirty="0">
                <a:solidFill>
                  <a:srgbClr val="C00000"/>
                </a:solidFill>
              </a:rPr>
              <a:t>特徵值大於</a:t>
            </a:r>
            <a:r>
              <a:rPr lang="en-US" altLang="zh-TW" b="1" dirty="0">
                <a:solidFill>
                  <a:srgbClr val="C00000"/>
                </a:solidFill>
              </a:rPr>
              <a:t>1</a:t>
            </a:r>
            <a:r>
              <a:rPr lang="zh-TW" altLang="en-US" b="1" dirty="0">
                <a:solidFill>
                  <a:srgbClr val="C00000"/>
                </a:solidFill>
              </a:rPr>
              <a:t>，取</a:t>
            </a:r>
            <a:r>
              <a:rPr lang="en-US" altLang="zh-TW" b="1" dirty="0">
                <a:solidFill>
                  <a:srgbClr val="C00000"/>
                </a:solidFill>
                <a:highlight>
                  <a:srgbClr val="FFFF00"/>
                </a:highlight>
              </a:rPr>
              <a:t>2</a:t>
            </a:r>
            <a:r>
              <a:rPr lang="zh-TW" altLang="en-US" b="1" dirty="0">
                <a:solidFill>
                  <a:srgbClr val="C00000"/>
                </a:solidFill>
              </a:rPr>
              <a:t>個</a:t>
            </a:r>
            <a:r>
              <a:rPr lang="en-US" altLang="zh-TW" b="1" dirty="0">
                <a:solidFill>
                  <a:srgbClr val="C00000"/>
                </a:solidFill>
              </a:rPr>
              <a:t>(</a:t>
            </a:r>
            <a:r>
              <a:rPr lang="zh-TW" altLang="en-US" b="1" dirty="0">
                <a:solidFill>
                  <a:srgbClr val="C00000"/>
                </a:solidFill>
              </a:rPr>
              <a:t>累積解釋太低</a:t>
            </a:r>
            <a:r>
              <a:rPr lang="en-US" altLang="zh-TW" b="1" dirty="0">
                <a:solidFill>
                  <a:srgbClr val="C00000"/>
                </a:solidFill>
              </a:rPr>
              <a:t>)</a:t>
            </a:r>
            <a:endParaRPr lang="zh-TW" altLang="en-US" b="1" dirty="0">
              <a:solidFill>
                <a:srgbClr val="C00000"/>
              </a:solidFill>
            </a:endParaRPr>
          </a:p>
        </p:txBody>
      </p:sp>
      <p:sp>
        <p:nvSpPr>
          <p:cNvPr id="29" name="文字方塊 28">
            <a:extLst>
              <a:ext uri="{FF2B5EF4-FFF2-40B4-BE49-F238E27FC236}">
                <a16:creationId xmlns:a16="http://schemas.microsoft.com/office/drawing/2014/main" id="{35EEFCED-7D11-4FA3-8CC0-05AD5CD81E29}"/>
              </a:ext>
            </a:extLst>
          </p:cNvPr>
          <p:cNvSpPr txBox="1"/>
          <p:nvPr/>
        </p:nvSpPr>
        <p:spPr>
          <a:xfrm>
            <a:off x="4904509" y="5938982"/>
            <a:ext cx="2044055" cy="369332"/>
          </a:xfrm>
          <a:prstGeom prst="rect">
            <a:avLst/>
          </a:prstGeom>
          <a:noFill/>
        </p:spPr>
        <p:txBody>
          <a:bodyPr wrap="square" rtlCol="0">
            <a:spAutoFit/>
          </a:bodyPr>
          <a:lstStyle/>
          <a:p>
            <a:r>
              <a:rPr lang="zh-TW" altLang="en-US" b="1" dirty="0">
                <a:solidFill>
                  <a:srgbClr val="C00000"/>
                </a:solidFill>
              </a:rPr>
              <a:t>下降幅度趨於平坦</a:t>
            </a:r>
          </a:p>
        </p:txBody>
      </p:sp>
      <p:sp>
        <p:nvSpPr>
          <p:cNvPr id="30" name="文字方塊 29">
            <a:extLst>
              <a:ext uri="{FF2B5EF4-FFF2-40B4-BE49-F238E27FC236}">
                <a16:creationId xmlns:a16="http://schemas.microsoft.com/office/drawing/2014/main" id="{AAD4ABC9-EE86-43AD-85E6-CB3B7A7CA033}"/>
              </a:ext>
            </a:extLst>
          </p:cNvPr>
          <p:cNvSpPr txBox="1"/>
          <p:nvPr/>
        </p:nvSpPr>
        <p:spPr>
          <a:xfrm>
            <a:off x="8502073" y="5915891"/>
            <a:ext cx="2044055" cy="369332"/>
          </a:xfrm>
          <a:prstGeom prst="rect">
            <a:avLst/>
          </a:prstGeom>
          <a:noFill/>
        </p:spPr>
        <p:txBody>
          <a:bodyPr wrap="square" rtlCol="0">
            <a:spAutoFit/>
          </a:bodyPr>
          <a:lstStyle/>
          <a:p>
            <a:r>
              <a:rPr lang="zh-TW" altLang="en-US" b="1" dirty="0">
                <a:solidFill>
                  <a:srgbClr val="C00000"/>
                </a:solidFill>
              </a:rPr>
              <a:t>解釋變異超過</a:t>
            </a:r>
            <a:r>
              <a:rPr lang="en-US" altLang="zh-TW" b="1" dirty="0">
                <a:solidFill>
                  <a:srgbClr val="C00000"/>
                </a:solidFill>
              </a:rPr>
              <a:t>0.7</a:t>
            </a:r>
            <a:endParaRPr lang="zh-TW" altLang="en-US" b="1" dirty="0">
              <a:solidFill>
                <a:srgbClr val="C00000"/>
              </a:solidFill>
            </a:endParaRPr>
          </a:p>
        </p:txBody>
      </p:sp>
      <p:sp>
        <p:nvSpPr>
          <p:cNvPr id="17" name="矩形 16">
            <a:extLst>
              <a:ext uri="{FF2B5EF4-FFF2-40B4-BE49-F238E27FC236}">
                <a16:creationId xmlns:a16="http://schemas.microsoft.com/office/drawing/2014/main" id="{BD13E643-8403-41AF-8BE4-BF55E8BAC030}"/>
              </a:ext>
            </a:extLst>
          </p:cNvPr>
          <p:cNvSpPr/>
          <p:nvPr/>
        </p:nvSpPr>
        <p:spPr>
          <a:xfrm>
            <a:off x="529416" y="3293695"/>
            <a:ext cx="3286663" cy="286328"/>
          </a:xfrm>
          <a:prstGeom prst="rect">
            <a:avLst/>
          </a:prstGeom>
          <a:noFill/>
          <a:ln w="285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9871467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p:cNvPicPr>
            <a:picLocks noChangeAspect="1"/>
          </p:cNvPicPr>
          <p:nvPr/>
        </p:nvPicPr>
        <p:blipFill>
          <a:blip r:embed="rId2"/>
          <a:stretch>
            <a:fillRect/>
          </a:stretch>
        </p:blipFill>
        <p:spPr>
          <a:xfrm>
            <a:off x="445510" y="2400207"/>
            <a:ext cx="7933719" cy="837498"/>
          </a:xfrm>
          <a:prstGeom prst="rect">
            <a:avLst/>
          </a:prstGeom>
        </p:spPr>
      </p:pic>
      <p:pic>
        <p:nvPicPr>
          <p:cNvPr id="13" name="圖片 12">
            <a:extLst>
              <a:ext uri="{FF2B5EF4-FFF2-40B4-BE49-F238E27FC236}">
                <a16:creationId xmlns:a16="http://schemas.microsoft.com/office/drawing/2014/main" id="{00000000-0008-0000-0500-000002000000}"/>
              </a:ext>
            </a:extLst>
          </p:cNvPr>
          <p:cNvPicPr>
            <a:picLocks noChangeAspect="1"/>
          </p:cNvPicPr>
          <p:nvPr/>
        </p:nvPicPr>
        <p:blipFill>
          <a:blip r:embed="rId3"/>
          <a:stretch>
            <a:fillRect/>
          </a:stretch>
        </p:blipFill>
        <p:spPr>
          <a:xfrm>
            <a:off x="549285" y="4251186"/>
            <a:ext cx="6713734" cy="759533"/>
          </a:xfrm>
          <a:prstGeom prst="rect">
            <a:avLst/>
          </a:prstGeom>
        </p:spPr>
      </p:pic>
      <p:sp>
        <p:nvSpPr>
          <p:cNvPr id="2" name="投影片編號版面配置區 1">
            <a:extLst>
              <a:ext uri="{FF2B5EF4-FFF2-40B4-BE49-F238E27FC236}">
                <a16:creationId xmlns:a16="http://schemas.microsoft.com/office/drawing/2014/main" id="{14B7A137-1484-BF86-552D-9D53F1813EA3}"/>
              </a:ext>
            </a:extLst>
          </p:cNvPr>
          <p:cNvSpPr>
            <a:spLocks noGrp="1"/>
          </p:cNvSpPr>
          <p:nvPr>
            <p:ph type="sldNum" sz="quarter" idx="12"/>
          </p:nvPr>
        </p:nvSpPr>
        <p:spPr/>
        <p:txBody>
          <a:bodyPr/>
          <a:lstStyle/>
          <a:p>
            <a:pPr rtl="0"/>
            <a:fld id="{3A98EE3D-8CD1-4C3F-BD1C-C98C9596463C}" type="slidenum">
              <a:rPr lang="en-US" smtClean="0"/>
              <a:t>19</a:t>
            </a:fld>
            <a:endParaRPr lang="en-US" dirty="0"/>
          </a:p>
        </p:txBody>
      </p:sp>
      <p:grpSp>
        <p:nvGrpSpPr>
          <p:cNvPr id="3" name="群組 2">
            <a:extLst>
              <a:ext uri="{FF2B5EF4-FFF2-40B4-BE49-F238E27FC236}">
                <a16:creationId xmlns:a16="http://schemas.microsoft.com/office/drawing/2014/main" id="{E6B445E0-4424-4F9A-C84F-C28648BB64AF}"/>
              </a:ext>
            </a:extLst>
          </p:cNvPr>
          <p:cNvGrpSpPr/>
          <p:nvPr/>
        </p:nvGrpSpPr>
        <p:grpSpPr>
          <a:xfrm>
            <a:off x="0" y="287879"/>
            <a:ext cx="2172749" cy="551111"/>
            <a:chOff x="0" y="287879"/>
            <a:chExt cx="2172749" cy="551111"/>
          </a:xfrm>
        </p:grpSpPr>
        <p:sp>
          <p:nvSpPr>
            <p:cNvPr id="4" name="矩形 3">
              <a:extLst>
                <a:ext uri="{FF2B5EF4-FFF2-40B4-BE49-F238E27FC236}">
                  <a16:creationId xmlns:a16="http://schemas.microsoft.com/office/drawing/2014/main" id="{D49E18FD-6789-FE59-8848-005AF91924D5}"/>
                </a:ext>
              </a:extLst>
            </p:cNvPr>
            <p:cNvSpPr/>
            <p:nvPr/>
          </p:nvSpPr>
          <p:spPr>
            <a:xfrm>
              <a:off x="0" y="287879"/>
              <a:ext cx="2172749" cy="551111"/>
            </a:xfrm>
            <a:prstGeom prst="rect">
              <a:avLst/>
            </a:prstGeom>
            <a:solidFill>
              <a:srgbClr val="A5B59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529CBC4C-5F6F-D7E1-6230-EDA73B7CAE7B}"/>
                </a:ext>
              </a:extLst>
            </p:cNvPr>
            <p:cNvSpPr txBox="1"/>
            <p:nvPr/>
          </p:nvSpPr>
          <p:spPr>
            <a:xfrm>
              <a:off x="226247" y="332601"/>
              <a:ext cx="1415772" cy="461665"/>
            </a:xfrm>
            <a:prstGeom prst="rect">
              <a:avLst/>
            </a:prstGeom>
            <a:noFill/>
          </p:spPr>
          <p:txBody>
            <a:bodyPr wrap="none" rtlCol="0">
              <a:spAutoFit/>
            </a:bodyPr>
            <a:lstStyle/>
            <a:p>
              <a:r>
                <a:rPr lang="zh-TW" altLang="en-US" sz="2400" b="1" dirty="0">
                  <a:solidFill>
                    <a:schemeClr val="bg1">
                      <a:lumMod val="50000"/>
                    </a:schemeClr>
                  </a:solidFill>
                  <a:latin typeface="Microsoft JhengHei UI" panose="020B0604030504040204" pitchFamily="34" charset="-120"/>
                  <a:ea typeface="Microsoft JhengHei UI" panose="020B0604030504040204" pitchFamily="34" charset="-120"/>
                </a:rPr>
                <a:t>網站態度</a:t>
              </a:r>
            </a:p>
          </p:txBody>
        </p:sp>
      </p:grpSp>
      <p:sp>
        <p:nvSpPr>
          <p:cNvPr id="7" name="內容版面配置區 18">
            <a:extLst>
              <a:ext uri="{FF2B5EF4-FFF2-40B4-BE49-F238E27FC236}">
                <a16:creationId xmlns:a16="http://schemas.microsoft.com/office/drawing/2014/main" id="{582FAE53-2116-A24D-010C-3406C360F6CC}"/>
              </a:ext>
            </a:extLst>
          </p:cNvPr>
          <p:cNvSpPr txBox="1">
            <a:spLocks/>
          </p:cNvSpPr>
          <p:nvPr/>
        </p:nvSpPr>
        <p:spPr>
          <a:xfrm>
            <a:off x="166101" y="1101523"/>
            <a:ext cx="10936007" cy="1440342"/>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zh-TW" altLang="en-US" sz="2400" b="1" dirty="0"/>
              <a:t> </a:t>
            </a:r>
            <a:r>
              <a:rPr lang="zh-TW" altLang="en-US" sz="2400" b="1" dirty="0">
                <a:solidFill>
                  <a:schemeClr val="accent1">
                    <a:lumMod val="75000"/>
                  </a:schemeClr>
                </a:solidFill>
              </a:rPr>
              <a:t>說明</a:t>
            </a:r>
            <a:endParaRPr lang="en-US" altLang="zh-TW" sz="2400" b="1" dirty="0">
              <a:solidFill>
                <a:schemeClr val="accent1">
                  <a:lumMod val="75000"/>
                </a:schemeClr>
              </a:solidFill>
            </a:endParaRPr>
          </a:p>
          <a:p>
            <a:pPr marL="292608" lvl="1" indent="0">
              <a:buFont typeface="Calibri" pitchFamily="34" charset="0"/>
              <a:buNone/>
            </a:pPr>
            <a:r>
              <a:rPr lang="zh-TW" altLang="en-US" sz="2000" dirty="0"/>
              <a:t>使用無轉軸、正交最大變異法</a:t>
            </a:r>
            <a:r>
              <a:rPr lang="en-US" altLang="zh-TW" sz="2000" dirty="0"/>
              <a:t>(Orthogonal Varimax)</a:t>
            </a:r>
            <a:r>
              <a:rPr lang="zh-TW" altLang="en-US" sz="2000" dirty="0"/>
              <a:t>、正交四次方最大值轉軸</a:t>
            </a:r>
            <a:r>
              <a:rPr lang="en-US" altLang="zh-TW" sz="2000" dirty="0"/>
              <a:t>(Orthogonal </a:t>
            </a:r>
            <a:r>
              <a:rPr lang="en-US" altLang="zh-TW" sz="2000" dirty="0" err="1"/>
              <a:t>Quartimax</a:t>
            </a:r>
            <a:r>
              <a:rPr lang="en-US" altLang="zh-TW" sz="2000" dirty="0"/>
              <a:t>)</a:t>
            </a:r>
            <a:r>
              <a:rPr lang="zh-TW" altLang="en-US" sz="2000" dirty="0"/>
              <a:t>三種不同軸去查看</a:t>
            </a:r>
            <a:r>
              <a:rPr lang="zh-TW" altLang="en-US" sz="2000" dirty="0">
                <a:solidFill>
                  <a:srgbClr val="C00000"/>
                </a:solidFill>
              </a:rPr>
              <a:t>適合性評估</a:t>
            </a:r>
            <a:r>
              <a:rPr lang="en-US" altLang="zh-TW" sz="2000" dirty="0">
                <a:solidFill>
                  <a:srgbClr val="C00000"/>
                </a:solidFill>
              </a:rPr>
              <a:t>(RMSR)</a:t>
            </a:r>
            <a:r>
              <a:rPr lang="zh-TW" altLang="en-US" sz="2000" dirty="0"/>
              <a:t>、</a:t>
            </a:r>
            <a:r>
              <a:rPr lang="zh-TW" altLang="en-US" sz="2000" dirty="0">
                <a:solidFill>
                  <a:srgbClr val="C00000"/>
                </a:solidFill>
              </a:rPr>
              <a:t>是否可做因素分析</a:t>
            </a:r>
            <a:r>
              <a:rPr lang="en-US" altLang="zh-TW" sz="2000" dirty="0">
                <a:solidFill>
                  <a:srgbClr val="C00000"/>
                </a:solidFill>
              </a:rPr>
              <a:t>(KMO)</a:t>
            </a:r>
          </a:p>
          <a:p>
            <a:pPr marL="0" indent="0">
              <a:buFont typeface="Calibri" panose="020F0502020204030204" pitchFamily="34" charset="0"/>
              <a:buNone/>
            </a:pPr>
            <a:endParaRPr lang="zh-TW" altLang="en-US" sz="2400" dirty="0"/>
          </a:p>
        </p:txBody>
      </p:sp>
      <p:sp>
        <p:nvSpPr>
          <p:cNvPr id="23" name="文字方塊 22">
            <a:extLst>
              <a:ext uri="{FF2B5EF4-FFF2-40B4-BE49-F238E27FC236}">
                <a16:creationId xmlns:a16="http://schemas.microsoft.com/office/drawing/2014/main" id="{B6723756-6B82-4571-A41F-1A018DCFA1FC}"/>
              </a:ext>
            </a:extLst>
          </p:cNvPr>
          <p:cNvSpPr txBox="1"/>
          <p:nvPr/>
        </p:nvSpPr>
        <p:spPr>
          <a:xfrm>
            <a:off x="549286" y="5435549"/>
            <a:ext cx="5994951" cy="369332"/>
          </a:xfrm>
          <a:prstGeom prst="rect">
            <a:avLst/>
          </a:prstGeom>
          <a:noFill/>
        </p:spPr>
        <p:txBody>
          <a:bodyPr wrap="square" rtlCol="0">
            <a:spAutoFit/>
          </a:bodyPr>
          <a:lstStyle/>
          <a:p>
            <a:r>
              <a:rPr lang="en-US" altLang="zh-TW" b="1" dirty="0">
                <a:solidFill>
                  <a:srgbClr val="C00000"/>
                </a:solidFill>
              </a:rPr>
              <a:t>KMO</a:t>
            </a:r>
            <a:r>
              <a:rPr lang="zh-TW" altLang="en-US" b="1" dirty="0">
                <a:solidFill>
                  <a:srgbClr val="C00000"/>
                </a:solidFill>
              </a:rPr>
              <a:t>越大越好，值為</a:t>
            </a:r>
            <a:r>
              <a:rPr lang="en-US" altLang="zh-TW" b="1" dirty="0">
                <a:solidFill>
                  <a:srgbClr val="C00000"/>
                </a:solidFill>
              </a:rPr>
              <a:t>0.774&gt;0.6</a:t>
            </a:r>
            <a:r>
              <a:rPr lang="zh-TW" altLang="en-US" b="1" dirty="0">
                <a:solidFill>
                  <a:srgbClr val="C00000"/>
                </a:solidFill>
              </a:rPr>
              <a:t> </a:t>
            </a:r>
            <a:r>
              <a:rPr lang="en-US" altLang="zh-TW" b="1" dirty="0">
                <a:solidFill>
                  <a:srgbClr val="C00000"/>
                </a:solidFill>
              </a:rPr>
              <a:t>(OK)</a:t>
            </a:r>
            <a:endParaRPr lang="zh-TW" altLang="en-US" b="1" dirty="0">
              <a:solidFill>
                <a:srgbClr val="C00000"/>
              </a:solidFill>
            </a:endParaRPr>
          </a:p>
        </p:txBody>
      </p:sp>
      <p:sp>
        <p:nvSpPr>
          <p:cNvPr id="20" name="矩形 19">
            <a:extLst>
              <a:ext uri="{FF2B5EF4-FFF2-40B4-BE49-F238E27FC236}">
                <a16:creationId xmlns:a16="http://schemas.microsoft.com/office/drawing/2014/main" id="{4426B1DF-7582-4D43-8336-D6EF025ABF82}"/>
              </a:ext>
            </a:extLst>
          </p:cNvPr>
          <p:cNvSpPr/>
          <p:nvPr/>
        </p:nvSpPr>
        <p:spPr>
          <a:xfrm>
            <a:off x="4497028" y="2403319"/>
            <a:ext cx="1137076" cy="27709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B77F191F-7903-4A89-B37F-4D187AF3DF5A}"/>
              </a:ext>
            </a:extLst>
          </p:cNvPr>
          <p:cNvSpPr/>
          <p:nvPr/>
        </p:nvSpPr>
        <p:spPr>
          <a:xfrm>
            <a:off x="4487791" y="4251186"/>
            <a:ext cx="1137076" cy="27709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文字方塊 11">
            <a:extLst>
              <a:ext uri="{FF2B5EF4-FFF2-40B4-BE49-F238E27FC236}">
                <a16:creationId xmlns:a16="http://schemas.microsoft.com/office/drawing/2014/main" id="{90D88806-9C11-49EE-99B4-03A9DB4EFCFB}"/>
              </a:ext>
            </a:extLst>
          </p:cNvPr>
          <p:cNvSpPr txBox="1"/>
          <p:nvPr/>
        </p:nvSpPr>
        <p:spPr>
          <a:xfrm>
            <a:off x="549286" y="3370680"/>
            <a:ext cx="5994951" cy="369332"/>
          </a:xfrm>
          <a:prstGeom prst="rect">
            <a:avLst/>
          </a:prstGeom>
          <a:noFill/>
        </p:spPr>
        <p:txBody>
          <a:bodyPr wrap="square" rtlCol="0">
            <a:spAutoFit/>
          </a:bodyPr>
          <a:lstStyle/>
          <a:p>
            <a:r>
              <a:rPr lang="en-US" altLang="zh-TW" b="1" dirty="0">
                <a:solidFill>
                  <a:srgbClr val="C00000"/>
                </a:solidFill>
              </a:rPr>
              <a:t>RMSR</a:t>
            </a:r>
            <a:r>
              <a:rPr lang="zh-TW" altLang="en-US" b="1" dirty="0">
                <a:solidFill>
                  <a:srgbClr val="C00000"/>
                </a:solidFill>
              </a:rPr>
              <a:t>越小越好，值為</a:t>
            </a:r>
            <a:r>
              <a:rPr lang="en-US" altLang="zh-TW" b="1" dirty="0" smtClean="0">
                <a:solidFill>
                  <a:srgbClr val="C00000"/>
                </a:solidFill>
              </a:rPr>
              <a:t>0.1005</a:t>
            </a:r>
            <a:r>
              <a:rPr lang="zh-TW" altLang="en-US" b="1" dirty="0" smtClean="0">
                <a:solidFill>
                  <a:srgbClr val="C00000"/>
                </a:solidFill>
              </a:rPr>
              <a:t> </a:t>
            </a:r>
            <a:r>
              <a:rPr lang="en-US" altLang="zh-TW" b="1" dirty="0">
                <a:solidFill>
                  <a:srgbClr val="C00000"/>
                </a:solidFill>
              </a:rPr>
              <a:t>(OK)</a:t>
            </a:r>
            <a:endParaRPr lang="zh-TW" altLang="en-US" b="1" dirty="0">
              <a:solidFill>
                <a:srgbClr val="C00000"/>
              </a:solidFill>
            </a:endParaRPr>
          </a:p>
        </p:txBody>
      </p:sp>
    </p:spTree>
    <p:extLst>
      <p:ext uri="{BB962C8B-B14F-4D97-AF65-F5344CB8AC3E}">
        <p14:creationId xmlns:p14="http://schemas.microsoft.com/office/powerpoint/2010/main" val="41567078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B88B85B-2136-1EA6-3744-B56C46FAA9CF}"/>
              </a:ext>
            </a:extLst>
          </p:cNvPr>
          <p:cNvSpPr>
            <a:spLocks noGrp="1"/>
          </p:cNvSpPr>
          <p:nvPr>
            <p:ph type="title"/>
          </p:nvPr>
        </p:nvSpPr>
        <p:spPr>
          <a:xfrm>
            <a:off x="1066800" y="324703"/>
            <a:ext cx="10058400" cy="1450757"/>
          </a:xfrm>
        </p:spPr>
        <p:txBody>
          <a:bodyPr/>
          <a:lstStyle/>
          <a:p>
            <a:r>
              <a:rPr lang="zh-TW" altLang="en-US" dirty="0">
                <a:solidFill>
                  <a:schemeClr val="accent1">
                    <a:lumMod val="75000"/>
                  </a:schemeClr>
                </a:solidFill>
                <a:latin typeface="微軟正黑體" panose="020B0604030504040204" pitchFamily="34" charset="-120"/>
                <a:ea typeface="微軟正黑體" panose="020B0604030504040204" pitchFamily="34" charset="-120"/>
              </a:rPr>
              <a:t>大綱</a:t>
            </a:r>
          </a:p>
        </p:txBody>
      </p:sp>
      <p:sp>
        <p:nvSpPr>
          <p:cNvPr id="4" name="投影片編號版面配置區 3">
            <a:extLst>
              <a:ext uri="{FF2B5EF4-FFF2-40B4-BE49-F238E27FC236}">
                <a16:creationId xmlns:a16="http://schemas.microsoft.com/office/drawing/2014/main" id="{4A8124D8-8FD4-347D-8711-9637AD5D7938}"/>
              </a:ext>
            </a:extLst>
          </p:cNvPr>
          <p:cNvSpPr>
            <a:spLocks noGrp="1"/>
          </p:cNvSpPr>
          <p:nvPr>
            <p:ph type="sldNum" sz="quarter" idx="12"/>
          </p:nvPr>
        </p:nvSpPr>
        <p:spPr/>
        <p:txBody>
          <a:bodyPr/>
          <a:lstStyle/>
          <a:p>
            <a:pPr rtl="0"/>
            <a:fld id="{3A98EE3D-8CD1-4C3F-BD1C-C98C9596463C}" type="slidenum">
              <a:rPr lang="en-US" smtClean="0"/>
              <a:t>2</a:t>
            </a:fld>
            <a:endParaRPr lang="en-US" dirty="0"/>
          </a:p>
        </p:txBody>
      </p:sp>
      <p:sp>
        <p:nvSpPr>
          <p:cNvPr id="7" name="矩形: 圓角 6">
            <a:extLst>
              <a:ext uri="{FF2B5EF4-FFF2-40B4-BE49-F238E27FC236}">
                <a16:creationId xmlns:a16="http://schemas.microsoft.com/office/drawing/2014/main" id="{DB1CAA51-D15E-1AD1-0B92-862B766D6704}"/>
              </a:ext>
            </a:extLst>
          </p:cNvPr>
          <p:cNvSpPr/>
          <p:nvPr/>
        </p:nvSpPr>
        <p:spPr>
          <a:xfrm>
            <a:off x="933450" y="2647950"/>
            <a:ext cx="1809750" cy="1450756"/>
          </a:xfrm>
          <a:prstGeom prst="roundRect">
            <a:avLst/>
          </a:prstGeom>
          <a:solidFill>
            <a:srgbClr val="A5B592">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zh-TW" altLang="en-US" sz="2800" b="1" dirty="0"/>
              <a:t>緒論</a:t>
            </a:r>
          </a:p>
        </p:txBody>
      </p:sp>
      <p:sp>
        <p:nvSpPr>
          <p:cNvPr id="8" name="矩形: 圓角 7">
            <a:extLst>
              <a:ext uri="{FF2B5EF4-FFF2-40B4-BE49-F238E27FC236}">
                <a16:creationId xmlns:a16="http://schemas.microsoft.com/office/drawing/2014/main" id="{BA335B13-5096-3E9B-A1F1-A95ABA2693C1}"/>
              </a:ext>
            </a:extLst>
          </p:cNvPr>
          <p:cNvSpPr/>
          <p:nvPr/>
        </p:nvSpPr>
        <p:spPr>
          <a:xfrm>
            <a:off x="6610350" y="2647950"/>
            <a:ext cx="1809750" cy="1450756"/>
          </a:xfrm>
          <a:prstGeom prst="roundRect">
            <a:avLst/>
          </a:prstGeom>
          <a:solidFill>
            <a:srgbClr val="A5B592">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zh-TW" altLang="en-US" sz="2800" b="1" dirty="0"/>
              <a:t>研究分析</a:t>
            </a:r>
          </a:p>
        </p:txBody>
      </p:sp>
      <p:sp>
        <p:nvSpPr>
          <p:cNvPr id="9" name="矩形: 圓角 8">
            <a:extLst>
              <a:ext uri="{FF2B5EF4-FFF2-40B4-BE49-F238E27FC236}">
                <a16:creationId xmlns:a16="http://schemas.microsoft.com/office/drawing/2014/main" id="{BE712B8D-D0D5-EE04-054F-7BB7356DEA42}"/>
              </a:ext>
            </a:extLst>
          </p:cNvPr>
          <p:cNvSpPr/>
          <p:nvPr/>
        </p:nvSpPr>
        <p:spPr>
          <a:xfrm>
            <a:off x="3771900" y="2647950"/>
            <a:ext cx="1809750" cy="1450756"/>
          </a:xfrm>
          <a:prstGeom prst="roundRect">
            <a:avLst/>
          </a:prstGeom>
          <a:solidFill>
            <a:srgbClr val="A5B592">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zh-TW" altLang="en-US" sz="2800" b="1" dirty="0"/>
              <a:t>資料說明</a:t>
            </a:r>
          </a:p>
        </p:txBody>
      </p:sp>
      <p:sp>
        <p:nvSpPr>
          <p:cNvPr id="10" name="矩形: 圓角 9">
            <a:extLst>
              <a:ext uri="{FF2B5EF4-FFF2-40B4-BE49-F238E27FC236}">
                <a16:creationId xmlns:a16="http://schemas.microsoft.com/office/drawing/2014/main" id="{67721E3A-EE65-6567-0947-BC7A4DCBC111}"/>
              </a:ext>
            </a:extLst>
          </p:cNvPr>
          <p:cNvSpPr/>
          <p:nvPr/>
        </p:nvSpPr>
        <p:spPr>
          <a:xfrm>
            <a:off x="9448800" y="2647950"/>
            <a:ext cx="1809750" cy="1450756"/>
          </a:xfrm>
          <a:prstGeom prst="roundRect">
            <a:avLst/>
          </a:prstGeom>
          <a:solidFill>
            <a:srgbClr val="A5B592">
              <a:alpha val="9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r>
              <a:rPr lang="zh-TW" altLang="en-US" sz="2800" b="1" dirty="0"/>
              <a:t>結論</a:t>
            </a:r>
          </a:p>
        </p:txBody>
      </p:sp>
      <p:sp>
        <p:nvSpPr>
          <p:cNvPr id="11" name="矩形: 圓角 10">
            <a:extLst>
              <a:ext uri="{FF2B5EF4-FFF2-40B4-BE49-F238E27FC236}">
                <a16:creationId xmlns:a16="http://schemas.microsoft.com/office/drawing/2014/main" id="{4B5F22EC-41E5-18D5-CFCC-D001D935CB10}"/>
              </a:ext>
            </a:extLst>
          </p:cNvPr>
          <p:cNvSpPr/>
          <p:nvPr/>
        </p:nvSpPr>
        <p:spPr>
          <a:xfrm>
            <a:off x="1438276" y="3631784"/>
            <a:ext cx="1809749" cy="1450757"/>
          </a:xfrm>
          <a:prstGeom prst="roundRect">
            <a:avLst/>
          </a:prstGeom>
          <a:solidFill>
            <a:srgbClr val="FFFFFF">
              <a:alpha val="67843"/>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TW" altLang="en-US" dirty="0">
                <a:solidFill>
                  <a:schemeClr val="accent1">
                    <a:lumMod val="75000"/>
                  </a:schemeClr>
                </a:solidFill>
              </a:rPr>
              <a:t>研究動機</a:t>
            </a:r>
            <a:endParaRPr lang="en-US" altLang="zh-TW" dirty="0">
              <a:solidFill>
                <a:schemeClr val="accent1">
                  <a:lumMod val="75000"/>
                </a:schemeClr>
              </a:solidFill>
            </a:endParaRPr>
          </a:p>
          <a:p>
            <a:pPr marL="285750" indent="-285750">
              <a:buFont typeface="Arial" panose="020B0604020202020204" pitchFamily="34" charset="0"/>
              <a:buChar char="•"/>
            </a:pPr>
            <a:r>
              <a:rPr lang="zh-TW" altLang="en-US" dirty="0">
                <a:solidFill>
                  <a:schemeClr val="accent1">
                    <a:lumMod val="75000"/>
                  </a:schemeClr>
                </a:solidFill>
              </a:rPr>
              <a:t>研究目的</a:t>
            </a:r>
          </a:p>
        </p:txBody>
      </p:sp>
      <p:sp>
        <p:nvSpPr>
          <p:cNvPr id="12" name="矩形: 圓角 11">
            <a:extLst>
              <a:ext uri="{FF2B5EF4-FFF2-40B4-BE49-F238E27FC236}">
                <a16:creationId xmlns:a16="http://schemas.microsoft.com/office/drawing/2014/main" id="{FE943B7B-6563-C66C-369B-E478DF32ECCE}"/>
              </a:ext>
            </a:extLst>
          </p:cNvPr>
          <p:cNvSpPr/>
          <p:nvPr/>
        </p:nvSpPr>
        <p:spPr>
          <a:xfrm>
            <a:off x="4210050" y="3631783"/>
            <a:ext cx="1809749" cy="1450757"/>
          </a:xfrm>
          <a:prstGeom prst="roundRect">
            <a:avLst/>
          </a:prstGeom>
          <a:solidFill>
            <a:srgbClr val="FFFFFF">
              <a:alpha val="67843"/>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zh-TW" altLang="en-US" dirty="0">
                <a:solidFill>
                  <a:schemeClr val="accent1">
                    <a:lumMod val="75000"/>
                  </a:schemeClr>
                </a:solidFill>
              </a:rPr>
              <a:t>資料來源</a:t>
            </a:r>
            <a:endParaRPr lang="en-US" altLang="zh-TW" dirty="0">
              <a:solidFill>
                <a:schemeClr val="accent1">
                  <a:lumMod val="75000"/>
                </a:schemeClr>
              </a:solidFill>
            </a:endParaRPr>
          </a:p>
          <a:p>
            <a:pPr marL="285750" indent="-285750">
              <a:buFont typeface="Arial" panose="020B0604020202020204" pitchFamily="34" charset="0"/>
              <a:buChar char="•"/>
            </a:pPr>
            <a:r>
              <a:rPr lang="zh-TW" altLang="en-US" dirty="0">
                <a:solidFill>
                  <a:schemeClr val="accent1">
                    <a:lumMod val="75000"/>
                  </a:schemeClr>
                </a:solidFill>
              </a:rPr>
              <a:t>敘述統計</a:t>
            </a:r>
          </a:p>
        </p:txBody>
      </p:sp>
      <p:sp>
        <p:nvSpPr>
          <p:cNvPr id="13" name="箭號: 向右 12">
            <a:extLst>
              <a:ext uri="{FF2B5EF4-FFF2-40B4-BE49-F238E27FC236}">
                <a16:creationId xmlns:a16="http://schemas.microsoft.com/office/drawing/2014/main" id="{B76B9AF3-B036-DAFC-5437-52C3F05CAFCA}"/>
              </a:ext>
            </a:extLst>
          </p:cNvPr>
          <p:cNvSpPr/>
          <p:nvPr/>
        </p:nvSpPr>
        <p:spPr>
          <a:xfrm>
            <a:off x="2952750" y="2833162"/>
            <a:ext cx="628650" cy="533400"/>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4" name="箭號: 向右 13">
            <a:extLst>
              <a:ext uri="{FF2B5EF4-FFF2-40B4-BE49-F238E27FC236}">
                <a16:creationId xmlns:a16="http://schemas.microsoft.com/office/drawing/2014/main" id="{AD3F7161-40B0-0A3A-BF3C-BD47C856C423}"/>
              </a:ext>
            </a:extLst>
          </p:cNvPr>
          <p:cNvSpPr/>
          <p:nvPr/>
        </p:nvSpPr>
        <p:spPr>
          <a:xfrm>
            <a:off x="5805487" y="2833162"/>
            <a:ext cx="628650" cy="533400"/>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5" name="箭號: 向右 14">
            <a:extLst>
              <a:ext uri="{FF2B5EF4-FFF2-40B4-BE49-F238E27FC236}">
                <a16:creationId xmlns:a16="http://schemas.microsoft.com/office/drawing/2014/main" id="{45E08FBA-B565-A6C4-BD98-31730FD69181}"/>
              </a:ext>
            </a:extLst>
          </p:cNvPr>
          <p:cNvSpPr/>
          <p:nvPr/>
        </p:nvSpPr>
        <p:spPr>
          <a:xfrm>
            <a:off x="8658225" y="2833162"/>
            <a:ext cx="628650" cy="533400"/>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6" name="矩形: 圓角 15">
            <a:extLst>
              <a:ext uri="{FF2B5EF4-FFF2-40B4-BE49-F238E27FC236}">
                <a16:creationId xmlns:a16="http://schemas.microsoft.com/office/drawing/2014/main" id="{EDF63F30-84EE-4BCC-82D3-6705DA485252}"/>
              </a:ext>
            </a:extLst>
          </p:cNvPr>
          <p:cNvSpPr/>
          <p:nvPr/>
        </p:nvSpPr>
        <p:spPr>
          <a:xfrm>
            <a:off x="7048499" y="3631782"/>
            <a:ext cx="1809749" cy="1450757"/>
          </a:xfrm>
          <a:prstGeom prst="roundRect">
            <a:avLst/>
          </a:prstGeom>
          <a:solidFill>
            <a:srgbClr val="FFFFFF">
              <a:alpha val="67843"/>
            </a:srgb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285750" indent="-285750">
              <a:buFont typeface="Arial" panose="020B0604020202020204" pitchFamily="34" charset="0"/>
              <a:buChar char="•"/>
            </a:pPr>
            <a:r>
              <a:rPr lang="zh-TW" altLang="en-US" dirty="0">
                <a:solidFill>
                  <a:schemeClr val="accent1">
                    <a:lumMod val="75000"/>
                  </a:schemeClr>
                </a:solidFill>
              </a:rPr>
              <a:t>因素分析</a:t>
            </a:r>
            <a:endParaRPr lang="en-US" altLang="zh-TW" dirty="0">
              <a:solidFill>
                <a:schemeClr val="accent1">
                  <a:lumMod val="75000"/>
                </a:schemeClr>
              </a:solidFill>
            </a:endParaRPr>
          </a:p>
          <a:p>
            <a:pPr marL="285750" indent="-285750">
              <a:buFont typeface="Arial" panose="020B0604020202020204" pitchFamily="34" charset="0"/>
              <a:buChar char="•"/>
            </a:pPr>
            <a:r>
              <a:rPr lang="zh-TW" altLang="en-US" dirty="0">
                <a:solidFill>
                  <a:schemeClr val="accent1">
                    <a:lumMod val="75000"/>
                  </a:schemeClr>
                </a:solidFill>
              </a:rPr>
              <a:t>集群分析</a:t>
            </a:r>
            <a:endParaRPr lang="en-US" altLang="zh-TW" dirty="0">
              <a:solidFill>
                <a:schemeClr val="accent1">
                  <a:lumMod val="75000"/>
                </a:schemeClr>
              </a:solidFill>
            </a:endParaRPr>
          </a:p>
          <a:p>
            <a:pPr marL="285750" indent="-285750">
              <a:buFont typeface="Arial" panose="020B0604020202020204" pitchFamily="34" charset="0"/>
              <a:buChar char="•"/>
            </a:pPr>
            <a:r>
              <a:rPr lang="zh-TW" altLang="en-US" dirty="0">
                <a:solidFill>
                  <a:schemeClr val="accent1">
                    <a:lumMod val="75000"/>
                  </a:schemeClr>
                </a:solidFill>
              </a:rPr>
              <a:t>羅吉</a:t>
            </a:r>
            <a:r>
              <a:rPr lang="zh-TW" altLang="en-US" dirty="0" smtClean="0">
                <a:solidFill>
                  <a:schemeClr val="accent1">
                    <a:lumMod val="75000"/>
                  </a:schemeClr>
                </a:solidFill>
              </a:rPr>
              <a:t>斯回歸</a:t>
            </a:r>
            <a:endParaRPr lang="zh-TW" altLang="en-US" dirty="0">
              <a:solidFill>
                <a:schemeClr val="accent1">
                  <a:lumMod val="75000"/>
                </a:schemeClr>
              </a:solidFill>
            </a:endParaRPr>
          </a:p>
        </p:txBody>
      </p:sp>
    </p:spTree>
    <p:extLst>
      <p:ext uri="{BB962C8B-B14F-4D97-AF65-F5344CB8AC3E}">
        <p14:creationId xmlns:p14="http://schemas.microsoft.com/office/powerpoint/2010/main" val="382716572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14B7A137-1484-BF86-552D-9D53F1813EA3}"/>
              </a:ext>
            </a:extLst>
          </p:cNvPr>
          <p:cNvSpPr>
            <a:spLocks noGrp="1"/>
          </p:cNvSpPr>
          <p:nvPr>
            <p:ph type="sldNum" sz="quarter" idx="12"/>
          </p:nvPr>
        </p:nvSpPr>
        <p:spPr/>
        <p:txBody>
          <a:bodyPr/>
          <a:lstStyle/>
          <a:p>
            <a:pPr rtl="0"/>
            <a:fld id="{3A98EE3D-8CD1-4C3F-BD1C-C98C9596463C}" type="slidenum">
              <a:rPr lang="en-US" smtClean="0"/>
              <a:t>20</a:t>
            </a:fld>
            <a:endParaRPr lang="en-US" dirty="0"/>
          </a:p>
        </p:txBody>
      </p:sp>
      <p:grpSp>
        <p:nvGrpSpPr>
          <p:cNvPr id="3" name="群組 2">
            <a:extLst>
              <a:ext uri="{FF2B5EF4-FFF2-40B4-BE49-F238E27FC236}">
                <a16:creationId xmlns:a16="http://schemas.microsoft.com/office/drawing/2014/main" id="{E6B445E0-4424-4F9A-C84F-C28648BB64AF}"/>
              </a:ext>
            </a:extLst>
          </p:cNvPr>
          <p:cNvGrpSpPr/>
          <p:nvPr/>
        </p:nvGrpSpPr>
        <p:grpSpPr>
          <a:xfrm>
            <a:off x="0" y="287879"/>
            <a:ext cx="2172749" cy="551111"/>
            <a:chOff x="0" y="287879"/>
            <a:chExt cx="2172749" cy="551111"/>
          </a:xfrm>
        </p:grpSpPr>
        <p:sp>
          <p:nvSpPr>
            <p:cNvPr id="4" name="矩形 3">
              <a:extLst>
                <a:ext uri="{FF2B5EF4-FFF2-40B4-BE49-F238E27FC236}">
                  <a16:creationId xmlns:a16="http://schemas.microsoft.com/office/drawing/2014/main" id="{D49E18FD-6789-FE59-8848-005AF91924D5}"/>
                </a:ext>
              </a:extLst>
            </p:cNvPr>
            <p:cNvSpPr/>
            <p:nvPr/>
          </p:nvSpPr>
          <p:spPr>
            <a:xfrm>
              <a:off x="0" y="287879"/>
              <a:ext cx="2172749" cy="551111"/>
            </a:xfrm>
            <a:prstGeom prst="rect">
              <a:avLst/>
            </a:prstGeom>
            <a:solidFill>
              <a:srgbClr val="A5B59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529CBC4C-5F6F-D7E1-6230-EDA73B7CAE7B}"/>
                </a:ext>
              </a:extLst>
            </p:cNvPr>
            <p:cNvSpPr txBox="1"/>
            <p:nvPr/>
          </p:nvSpPr>
          <p:spPr>
            <a:xfrm>
              <a:off x="226247" y="332601"/>
              <a:ext cx="1415772" cy="461665"/>
            </a:xfrm>
            <a:prstGeom prst="rect">
              <a:avLst/>
            </a:prstGeom>
            <a:noFill/>
          </p:spPr>
          <p:txBody>
            <a:bodyPr wrap="none" rtlCol="0">
              <a:spAutoFit/>
            </a:bodyPr>
            <a:lstStyle/>
            <a:p>
              <a:r>
                <a:rPr lang="zh-TW" altLang="en-US" sz="2400" b="1" dirty="0">
                  <a:solidFill>
                    <a:schemeClr val="bg1">
                      <a:lumMod val="50000"/>
                    </a:schemeClr>
                  </a:solidFill>
                  <a:latin typeface="Microsoft JhengHei UI" panose="020B0604030504040204" pitchFamily="34" charset="-120"/>
                  <a:ea typeface="Microsoft JhengHei UI" panose="020B0604030504040204" pitchFamily="34" charset="-120"/>
                </a:rPr>
                <a:t>網站態度</a:t>
              </a:r>
            </a:p>
          </p:txBody>
        </p:sp>
      </p:grpSp>
      <p:sp>
        <p:nvSpPr>
          <p:cNvPr id="7" name="內容版面配置區 18">
            <a:extLst>
              <a:ext uri="{FF2B5EF4-FFF2-40B4-BE49-F238E27FC236}">
                <a16:creationId xmlns:a16="http://schemas.microsoft.com/office/drawing/2014/main" id="{582FAE53-2116-A24D-010C-3406C360F6CC}"/>
              </a:ext>
            </a:extLst>
          </p:cNvPr>
          <p:cNvSpPr txBox="1">
            <a:spLocks/>
          </p:cNvSpPr>
          <p:nvPr/>
        </p:nvSpPr>
        <p:spPr>
          <a:xfrm>
            <a:off x="226247" y="883712"/>
            <a:ext cx="11462481" cy="1440342"/>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zh-TW" altLang="en-US" sz="2400" b="1" dirty="0"/>
              <a:t> </a:t>
            </a:r>
            <a:r>
              <a:rPr lang="zh-TW" altLang="en-US" sz="2400" b="1" dirty="0">
                <a:solidFill>
                  <a:schemeClr val="accent1">
                    <a:lumMod val="75000"/>
                  </a:schemeClr>
                </a:solidFill>
              </a:rPr>
              <a:t>說明</a:t>
            </a:r>
            <a:endParaRPr lang="en-US" altLang="zh-TW" sz="2400" b="1" dirty="0">
              <a:solidFill>
                <a:schemeClr val="accent1">
                  <a:lumMod val="75000"/>
                </a:schemeClr>
              </a:solidFill>
            </a:endParaRPr>
          </a:p>
          <a:p>
            <a:pPr marL="292608" lvl="1" indent="0">
              <a:buFont typeface="Calibri" pitchFamily="34" charset="0"/>
              <a:buNone/>
            </a:pPr>
            <a:r>
              <a:rPr lang="zh-TW" altLang="en-US" sz="2000" dirty="0"/>
              <a:t>因三種轉軸方法的</a:t>
            </a:r>
            <a:r>
              <a:rPr lang="en-US" altLang="zh-TW" sz="2000" dirty="0">
                <a:solidFill>
                  <a:srgbClr val="C00000"/>
                </a:solidFill>
              </a:rPr>
              <a:t>RMSR</a:t>
            </a:r>
            <a:r>
              <a:rPr lang="zh-TW" altLang="en-US" sz="2000" dirty="0">
                <a:solidFill>
                  <a:srgbClr val="C00000"/>
                </a:solidFill>
              </a:rPr>
              <a:t>和</a:t>
            </a:r>
            <a:r>
              <a:rPr lang="en-US" altLang="zh-TW" sz="2000" dirty="0">
                <a:solidFill>
                  <a:srgbClr val="C00000"/>
                </a:solidFill>
              </a:rPr>
              <a:t>KMO</a:t>
            </a:r>
            <a:r>
              <a:rPr lang="zh-TW" altLang="en-US" sz="2000" dirty="0">
                <a:solidFill>
                  <a:srgbClr val="C00000"/>
                </a:solidFill>
              </a:rPr>
              <a:t>皆一樣</a:t>
            </a:r>
            <a:r>
              <a:rPr lang="zh-TW" altLang="en-US" sz="2000" dirty="0"/>
              <a:t>，所以選擇較好解釋和命名的 </a:t>
            </a:r>
            <a:r>
              <a:rPr lang="en-US" altLang="zh-TW" sz="2000" dirty="0"/>
              <a:t>(</a:t>
            </a:r>
            <a:r>
              <a:rPr lang="zh-TW" altLang="en-US" sz="2000" dirty="0"/>
              <a:t>正交最大變異法</a:t>
            </a:r>
            <a:r>
              <a:rPr lang="en-US" altLang="zh-TW" sz="2000" dirty="0"/>
              <a:t>(Orthogonal Varimax)</a:t>
            </a:r>
            <a:endParaRPr lang="zh-TW" altLang="en-US" sz="2000" dirty="0"/>
          </a:p>
        </p:txBody>
      </p:sp>
      <p:graphicFrame>
        <p:nvGraphicFramePr>
          <p:cNvPr id="11" name="表格 11">
            <a:extLst>
              <a:ext uri="{FF2B5EF4-FFF2-40B4-BE49-F238E27FC236}">
                <a16:creationId xmlns:a16="http://schemas.microsoft.com/office/drawing/2014/main" id="{22F76D4C-38D0-4231-B7F4-D8574E2CEDAA}"/>
              </a:ext>
            </a:extLst>
          </p:cNvPr>
          <p:cNvGraphicFramePr>
            <a:graphicFrameLocks noGrp="1"/>
          </p:cNvGraphicFramePr>
          <p:nvPr>
            <p:extLst>
              <p:ext uri="{D42A27DB-BD31-4B8C-83A1-F6EECF244321}">
                <p14:modId xmlns:p14="http://schemas.microsoft.com/office/powerpoint/2010/main" val="2801644199"/>
              </p:ext>
            </p:extLst>
          </p:nvPr>
        </p:nvGraphicFramePr>
        <p:xfrm>
          <a:off x="4474092" y="2135400"/>
          <a:ext cx="7214636" cy="1982894"/>
        </p:xfrm>
        <a:graphic>
          <a:graphicData uri="http://schemas.openxmlformats.org/drawingml/2006/table">
            <a:tbl>
              <a:tblPr firstRow="1" bandRow="1">
                <a:tableStyleId>{5C22544A-7EE6-4342-B048-85BDC9FD1C3A}</a:tableStyleId>
              </a:tblPr>
              <a:tblGrid>
                <a:gridCol w="1755235">
                  <a:extLst>
                    <a:ext uri="{9D8B030D-6E8A-4147-A177-3AD203B41FA5}">
                      <a16:colId xmlns:a16="http://schemas.microsoft.com/office/drawing/2014/main" val="507994772"/>
                    </a:ext>
                  </a:extLst>
                </a:gridCol>
                <a:gridCol w="3419540">
                  <a:extLst>
                    <a:ext uri="{9D8B030D-6E8A-4147-A177-3AD203B41FA5}">
                      <a16:colId xmlns:a16="http://schemas.microsoft.com/office/drawing/2014/main" val="3301631910"/>
                    </a:ext>
                  </a:extLst>
                </a:gridCol>
                <a:gridCol w="2039861">
                  <a:extLst>
                    <a:ext uri="{9D8B030D-6E8A-4147-A177-3AD203B41FA5}">
                      <a16:colId xmlns:a16="http://schemas.microsoft.com/office/drawing/2014/main" val="1820585955"/>
                    </a:ext>
                  </a:extLst>
                </a:gridCol>
              </a:tblGrid>
              <a:tr h="499534">
                <a:tc>
                  <a:txBody>
                    <a:bodyPr/>
                    <a:lstStyle/>
                    <a:p>
                      <a:pPr algn="ctr"/>
                      <a:r>
                        <a:rPr lang="en-US" altLang="zh-TW" dirty="0">
                          <a:solidFill>
                            <a:schemeClr val="tx1"/>
                          </a:solidFill>
                        </a:rPr>
                        <a:t>Factor</a:t>
                      </a:r>
                      <a:endParaRPr lang="zh-TW" altLang="en-US" dirty="0">
                        <a:solidFill>
                          <a:schemeClr val="tx1"/>
                        </a:solidFill>
                      </a:endParaRPr>
                    </a:p>
                  </a:txBody>
                  <a:tcPr anchor="ctr"/>
                </a:tc>
                <a:tc>
                  <a:txBody>
                    <a:bodyPr/>
                    <a:lstStyle/>
                    <a:p>
                      <a:pPr algn="ctr"/>
                      <a:r>
                        <a:rPr lang="en-US" altLang="zh-TW" dirty="0">
                          <a:solidFill>
                            <a:schemeClr val="tx1"/>
                          </a:solidFill>
                        </a:rPr>
                        <a:t>Name</a:t>
                      </a:r>
                      <a:endParaRPr lang="zh-TW" altLang="en-US" dirty="0">
                        <a:solidFill>
                          <a:schemeClr val="tx1"/>
                        </a:solidFill>
                      </a:endParaRPr>
                    </a:p>
                  </a:txBody>
                  <a:tcPr anchor="ctr"/>
                </a:tc>
                <a:tc>
                  <a:txBody>
                    <a:bodyPr/>
                    <a:lstStyle/>
                    <a:p>
                      <a:pPr algn="ctr"/>
                      <a:r>
                        <a:rPr lang="en-US" altLang="zh-TW" dirty="0">
                          <a:solidFill>
                            <a:schemeClr val="tx1"/>
                          </a:solidFill>
                        </a:rPr>
                        <a:t>Value</a:t>
                      </a:r>
                      <a:endParaRPr lang="zh-TW" altLang="en-US" dirty="0">
                        <a:solidFill>
                          <a:schemeClr val="tx1"/>
                        </a:solidFill>
                      </a:endParaRPr>
                    </a:p>
                  </a:txBody>
                  <a:tcPr anchor="ctr"/>
                </a:tc>
                <a:extLst>
                  <a:ext uri="{0D108BD9-81ED-4DB2-BD59-A6C34878D82A}">
                    <a16:rowId xmlns:a16="http://schemas.microsoft.com/office/drawing/2014/main" val="931060504"/>
                  </a:ext>
                </a:extLst>
              </a:tr>
              <a:tr h="370840">
                <a:tc>
                  <a:txBody>
                    <a:bodyPr/>
                    <a:lstStyle/>
                    <a:p>
                      <a:pPr algn="ctr"/>
                      <a:r>
                        <a:rPr lang="en-US" altLang="zh-TW" dirty="0"/>
                        <a:t>Factor1</a:t>
                      </a:r>
                      <a:endParaRPr lang="zh-TW" altLang="en-US" dirty="0"/>
                    </a:p>
                  </a:txBody>
                  <a:tcPr/>
                </a:tc>
                <a:tc>
                  <a:txBody>
                    <a:bodyPr/>
                    <a:lstStyle/>
                    <a:p>
                      <a:r>
                        <a:rPr lang="zh-TW" altLang="en-US" dirty="0"/>
                        <a:t>網站顧客回購意願</a:t>
                      </a:r>
                    </a:p>
                  </a:txBody>
                  <a:tcPr/>
                </a:tc>
                <a:tc>
                  <a:txBody>
                    <a:bodyPr/>
                    <a:lstStyle/>
                    <a:p>
                      <a:r>
                        <a:rPr lang="en-US" altLang="zh-TW" dirty="0"/>
                        <a:t>6,7,9</a:t>
                      </a:r>
                      <a:endParaRPr lang="zh-TW" altLang="en-US" dirty="0"/>
                    </a:p>
                  </a:txBody>
                  <a:tcPr/>
                </a:tc>
                <a:extLst>
                  <a:ext uri="{0D108BD9-81ED-4DB2-BD59-A6C34878D82A}">
                    <a16:rowId xmlns:a16="http://schemas.microsoft.com/office/drawing/2014/main" val="203989484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Factor2</a:t>
                      </a:r>
                      <a:endParaRPr lang="zh-TW" altLang="en-US" dirty="0"/>
                    </a:p>
                  </a:txBody>
                  <a:tcPr/>
                </a:tc>
                <a:tc>
                  <a:txBody>
                    <a:bodyPr/>
                    <a:lstStyle/>
                    <a:p>
                      <a:r>
                        <a:rPr lang="zh-TW" altLang="en-US" dirty="0"/>
                        <a:t>網站便捷性</a:t>
                      </a:r>
                    </a:p>
                  </a:txBody>
                  <a:tcPr/>
                </a:tc>
                <a:tc>
                  <a:txBody>
                    <a:bodyPr/>
                    <a:lstStyle/>
                    <a:p>
                      <a:r>
                        <a:rPr lang="en-US" altLang="zh-TW" dirty="0"/>
                        <a:t>1,2</a:t>
                      </a:r>
                      <a:endParaRPr lang="zh-TW" altLang="en-US" dirty="0"/>
                    </a:p>
                  </a:txBody>
                  <a:tcPr/>
                </a:tc>
                <a:extLst>
                  <a:ext uri="{0D108BD9-81ED-4DB2-BD59-A6C34878D82A}">
                    <a16:rowId xmlns:a16="http://schemas.microsoft.com/office/drawing/2014/main" val="134204629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Factor3</a:t>
                      </a:r>
                      <a:endParaRPr lang="zh-TW" altLang="en-US" dirty="0"/>
                    </a:p>
                  </a:txBody>
                  <a:tcPr/>
                </a:tc>
                <a:tc>
                  <a:txBody>
                    <a:bodyPr/>
                    <a:lstStyle/>
                    <a:p>
                      <a:r>
                        <a:rPr lang="zh-TW" altLang="en-US" dirty="0"/>
                        <a:t>網站介面</a:t>
                      </a:r>
                    </a:p>
                  </a:txBody>
                  <a:tcPr/>
                </a:tc>
                <a:tc>
                  <a:txBody>
                    <a:bodyPr/>
                    <a:lstStyle/>
                    <a:p>
                      <a:r>
                        <a:rPr lang="en-US" altLang="zh-TW" dirty="0"/>
                        <a:t>3,4,10</a:t>
                      </a:r>
                      <a:endParaRPr lang="zh-TW" altLang="en-US" dirty="0"/>
                    </a:p>
                  </a:txBody>
                  <a:tcPr/>
                </a:tc>
                <a:extLst>
                  <a:ext uri="{0D108BD9-81ED-4DB2-BD59-A6C34878D82A}">
                    <a16:rowId xmlns:a16="http://schemas.microsoft.com/office/drawing/2014/main" val="276422756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TW" dirty="0"/>
                        <a:t>Factor4</a:t>
                      </a:r>
                      <a:endParaRPr lang="zh-TW" altLang="en-US" dirty="0"/>
                    </a:p>
                  </a:txBody>
                  <a:tcPr/>
                </a:tc>
                <a:tc>
                  <a:txBody>
                    <a:bodyPr/>
                    <a:lstStyle/>
                    <a:p>
                      <a:r>
                        <a:rPr lang="zh-TW" altLang="en-US" dirty="0"/>
                        <a:t>網站首選</a:t>
                      </a:r>
                    </a:p>
                  </a:txBody>
                  <a:tcPr/>
                </a:tc>
                <a:tc>
                  <a:txBody>
                    <a:bodyPr/>
                    <a:lstStyle/>
                    <a:p>
                      <a:r>
                        <a:rPr lang="en-US" altLang="zh-TW" dirty="0"/>
                        <a:t>5,8</a:t>
                      </a:r>
                      <a:endParaRPr lang="zh-TW" altLang="en-US" dirty="0"/>
                    </a:p>
                  </a:txBody>
                  <a:tcPr/>
                </a:tc>
                <a:extLst>
                  <a:ext uri="{0D108BD9-81ED-4DB2-BD59-A6C34878D82A}">
                    <a16:rowId xmlns:a16="http://schemas.microsoft.com/office/drawing/2014/main" val="1682630120"/>
                  </a:ext>
                </a:extLst>
              </a:tr>
            </a:tbl>
          </a:graphicData>
        </a:graphic>
      </p:graphicFrame>
      <p:pic>
        <p:nvPicPr>
          <p:cNvPr id="9" name="圖片 8">
            <a:extLst>
              <a:ext uri="{FF2B5EF4-FFF2-40B4-BE49-F238E27FC236}">
                <a16:creationId xmlns:a16="http://schemas.microsoft.com/office/drawing/2014/main" id="{4B3F08F4-3D93-4220-976E-75EC21177425}"/>
              </a:ext>
            </a:extLst>
          </p:cNvPr>
          <p:cNvPicPr>
            <a:picLocks noChangeAspect="1"/>
          </p:cNvPicPr>
          <p:nvPr/>
        </p:nvPicPr>
        <p:blipFill>
          <a:blip r:embed="rId2"/>
          <a:stretch>
            <a:fillRect/>
          </a:stretch>
        </p:blipFill>
        <p:spPr>
          <a:xfrm>
            <a:off x="503272" y="2135400"/>
            <a:ext cx="3486837" cy="3526348"/>
          </a:xfrm>
          <a:prstGeom prst="rect">
            <a:avLst/>
          </a:prstGeom>
        </p:spPr>
      </p:pic>
    </p:spTree>
    <p:extLst>
      <p:ext uri="{BB962C8B-B14F-4D97-AF65-F5344CB8AC3E}">
        <p14:creationId xmlns:p14="http://schemas.microsoft.com/office/powerpoint/2010/main" val="70457279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C44579-B345-4905-AEBF-24BADAF2354D}"/>
              </a:ext>
            </a:extLst>
          </p:cNvPr>
          <p:cNvSpPr>
            <a:spLocks noGrp="1"/>
          </p:cNvSpPr>
          <p:nvPr>
            <p:ph type="title"/>
          </p:nvPr>
        </p:nvSpPr>
        <p:spPr/>
        <p:txBody>
          <a:bodyPr/>
          <a:lstStyle/>
          <a:p>
            <a:r>
              <a:rPr lang="zh-TW" altLang="en-US" dirty="0"/>
              <a:t>集群分析</a:t>
            </a:r>
          </a:p>
        </p:txBody>
      </p:sp>
      <p:graphicFrame>
        <p:nvGraphicFramePr>
          <p:cNvPr id="6" name="內容版面配置區 5">
            <a:extLst>
              <a:ext uri="{FF2B5EF4-FFF2-40B4-BE49-F238E27FC236}">
                <a16:creationId xmlns:a16="http://schemas.microsoft.com/office/drawing/2014/main" id="{34BE52B3-D794-4D5D-B054-896D5AAAA3AC}"/>
              </a:ext>
            </a:extLst>
          </p:cNvPr>
          <p:cNvGraphicFramePr>
            <a:graphicFrameLocks noGrp="1"/>
          </p:cNvGraphicFramePr>
          <p:nvPr>
            <p:ph idx="1"/>
            <p:extLst>
              <p:ext uri="{D42A27DB-BD31-4B8C-83A1-F6EECF244321}">
                <p14:modId xmlns:p14="http://schemas.microsoft.com/office/powerpoint/2010/main" val="1069954503"/>
              </p:ext>
            </p:extLst>
          </p:nvPr>
        </p:nvGraphicFramePr>
        <p:xfrm>
          <a:off x="2133600" y="2145146"/>
          <a:ext cx="10058400" cy="37607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投影片編號版面配置區 3">
            <a:extLst>
              <a:ext uri="{FF2B5EF4-FFF2-40B4-BE49-F238E27FC236}">
                <a16:creationId xmlns:a16="http://schemas.microsoft.com/office/drawing/2014/main" id="{FA44C8A5-AEE7-4578-BF06-BFA88609EDE7}"/>
              </a:ext>
            </a:extLst>
          </p:cNvPr>
          <p:cNvSpPr>
            <a:spLocks noGrp="1"/>
          </p:cNvSpPr>
          <p:nvPr>
            <p:ph type="sldNum" sz="quarter" idx="12"/>
          </p:nvPr>
        </p:nvSpPr>
        <p:spPr/>
        <p:txBody>
          <a:bodyPr/>
          <a:lstStyle/>
          <a:p>
            <a:pPr rtl="0"/>
            <a:fld id="{3A98EE3D-8CD1-4C3F-BD1C-C98C9596463C}" type="slidenum">
              <a:rPr lang="en-US" smtClean="0"/>
              <a:t>21</a:t>
            </a:fld>
            <a:endParaRPr lang="en-US" dirty="0"/>
          </a:p>
        </p:txBody>
      </p:sp>
      <p:pic>
        <p:nvPicPr>
          <p:cNvPr id="5" name="圖片 4" descr="一張含有 寫生, 藝術 的圖片&#10;&#10;自動產生的描述">
            <a:extLst>
              <a:ext uri="{FF2B5EF4-FFF2-40B4-BE49-F238E27FC236}">
                <a16:creationId xmlns:a16="http://schemas.microsoft.com/office/drawing/2014/main" id="{2F8B2730-088C-4443-965D-8FB69EDA49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554137">
            <a:off x="8726360" y="3676985"/>
            <a:ext cx="3289250" cy="2463763"/>
          </a:xfrm>
          <a:prstGeom prst="rect">
            <a:avLst/>
          </a:prstGeom>
        </p:spPr>
      </p:pic>
      <p:sp>
        <p:nvSpPr>
          <p:cNvPr id="9" name="矩形 8">
            <a:extLst>
              <a:ext uri="{FF2B5EF4-FFF2-40B4-BE49-F238E27FC236}">
                <a16:creationId xmlns:a16="http://schemas.microsoft.com/office/drawing/2014/main" id="{516323C4-D492-457C-ACE0-934CAA8D8B3B}"/>
              </a:ext>
            </a:extLst>
          </p:cNvPr>
          <p:cNvSpPr/>
          <p:nvPr/>
        </p:nvSpPr>
        <p:spPr>
          <a:xfrm>
            <a:off x="1097280" y="2145146"/>
            <a:ext cx="733778" cy="37607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50000"/>
              </a:lnSpc>
            </a:pPr>
            <a:r>
              <a:rPr lang="zh-TW" altLang="en-US" sz="2800" dirty="0"/>
              <a:t>全部</a:t>
            </a:r>
          </a:p>
          <a:p>
            <a:pPr algn="ctr"/>
            <a:endParaRPr lang="zh-TW" altLang="en-US" dirty="0"/>
          </a:p>
        </p:txBody>
      </p:sp>
      <p:sp>
        <p:nvSpPr>
          <p:cNvPr id="10" name="十字形 9">
            <a:extLst>
              <a:ext uri="{FF2B5EF4-FFF2-40B4-BE49-F238E27FC236}">
                <a16:creationId xmlns:a16="http://schemas.microsoft.com/office/drawing/2014/main" id="{D36A9498-9FB9-46A3-8287-D51C5420A5C7}"/>
              </a:ext>
            </a:extLst>
          </p:cNvPr>
          <p:cNvSpPr/>
          <p:nvPr/>
        </p:nvSpPr>
        <p:spPr>
          <a:xfrm>
            <a:off x="2054578" y="3670399"/>
            <a:ext cx="541866" cy="601133"/>
          </a:xfrm>
          <a:prstGeom prst="plus">
            <a:avLst>
              <a:gd name="adj" fmla="val 3541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6444538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圖片 7">
            <a:extLst>
              <a:ext uri="{FF2B5EF4-FFF2-40B4-BE49-F238E27FC236}">
                <a16:creationId xmlns:a16="http://schemas.microsoft.com/office/drawing/2014/main" id="{A96BAE9D-38E5-4039-B5EC-39B60FEC8865}"/>
              </a:ext>
            </a:extLst>
          </p:cNvPr>
          <p:cNvPicPr>
            <a:picLocks noChangeAspect="1"/>
          </p:cNvPicPr>
          <p:nvPr/>
        </p:nvPicPr>
        <p:blipFill>
          <a:blip r:embed="rId2"/>
          <a:stretch>
            <a:fillRect/>
          </a:stretch>
        </p:blipFill>
        <p:spPr>
          <a:xfrm>
            <a:off x="557014" y="1858818"/>
            <a:ext cx="2441233" cy="2203891"/>
          </a:xfrm>
          <a:prstGeom prst="rect">
            <a:avLst/>
          </a:prstGeom>
        </p:spPr>
      </p:pic>
      <p:sp>
        <p:nvSpPr>
          <p:cNvPr id="2" name="投影片編號版面配置區 1">
            <a:extLst>
              <a:ext uri="{FF2B5EF4-FFF2-40B4-BE49-F238E27FC236}">
                <a16:creationId xmlns:a16="http://schemas.microsoft.com/office/drawing/2014/main" id="{14B7A137-1484-BF86-552D-9D53F1813EA3}"/>
              </a:ext>
            </a:extLst>
          </p:cNvPr>
          <p:cNvSpPr>
            <a:spLocks noGrp="1"/>
          </p:cNvSpPr>
          <p:nvPr>
            <p:ph type="sldNum" sz="quarter" idx="12"/>
          </p:nvPr>
        </p:nvSpPr>
        <p:spPr/>
        <p:txBody>
          <a:bodyPr/>
          <a:lstStyle/>
          <a:p>
            <a:pPr rtl="0"/>
            <a:fld id="{3A98EE3D-8CD1-4C3F-BD1C-C98C9596463C}" type="slidenum">
              <a:rPr lang="en-US" smtClean="0"/>
              <a:t>22</a:t>
            </a:fld>
            <a:endParaRPr lang="en-US" dirty="0"/>
          </a:p>
        </p:txBody>
      </p:sp>
      <p:grpSp>
        <p:nvGrpSpPr>
          <p:cNvPr id="3" name="群組 2">
            <a:extLst>
              <a:ext uri="{FF2B5EF4-FFF2-40B4-BE49-F238E27FC236}">
                <a16:creationId xmlns:a16="http://schemas.microsoft.com/office/drawing/2014/main" id="{E6B445E0-4424-4F9A-C84F-C28648BB64AF}"/>
              </a:ext>
            </a:extLst>
          </p:cNvPr>
          <p:cNvGrpSpPr/>
          <p:nvPr/>
        </p:nvGrpSpPr>
        <p:grpSpPr>
          <a:xfrm>
            <a:off x="0" y="287879"/>
            <a:ext cx="2172749" cy="551111"/>
            <a:chOff x="0" y="287879"/>
            <a:chExt cx="2172749" cy="551111"/>
          </a:xfrm>
        </p:grpSpPr>
        <p:sp>
          <p:nvSpPr>
            <p:cNvPr id="4" name="矩形 3">
              <a:extLst>
                <a:ext uri="{FF2B5EF4-FFF2-40B4-BE49-F238E27FC236}">
                  <a16:creationId xmlns:a16="http://schemas.microsoft.com/office/drawing/2014/main" id="{D49E18FD-6789-FE59-8848-005AF91924D5}"/>
                </a:ext>
              </a:extLst>
            </p:cNvPr>
            <p:cNvSpPr/>
            <p:nvPr/>
          </p:nvSpPr>
          <p:spPr>
            <a:xfrm>
              <a:off x="0" y="287879"/>
              <a:ext cx="2172749" cy="551111"/>
            </a:xfrm>
            <a:prstGeom prst="rect">
              <a:avLst/>
            </a:prstGeom>
            <a:solidFill>
              <a:srgbClr val="A5B59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529CBC4C-5F6F-D7E1-6230-EDA73B7CAE7B}"/>
                </a:ext>
              </a:extLst>
            </p:cNvPr>
            <p:cNvSpPr txBox="1"/>
            <p:nvPr/>
          </p:nvSpPr>
          <p:spPr>
            <a:xfrm>
              <a:off x="226247" y="332601"/>
              <a:ext cx="1415772" cy="461665"/>
            </a:xfrm>
            <a:prstGeom prst="rect">
              <a:avLst/>
            </a:prstGeom>
            <a:noFill/>
          </p:spPr>
          <p:txBody>
            <a:bodyPr wrap="none" rtlCol="0">
              <a:spAutoFit/>
            </a:bodyPr>
            <a:lstStyle/>
            <a:p>
              <a:r>
                <a:rPr lang="zh-TW" altLang="en-US" sz="2400" b="1" dirty="0">
                  <a:solidFill>
                    <a:schemeClr val="bg1">
                      <a:lumMod val="50000"/>
                    </a:schemeClr>
                  </a:solidFill>
                  <a:latin typeface="Microsoft JhengHei UI" panose="020B0604030504040204" pitchFamily="34" charset="-120"/>
                  <a:ea typeface="Microsoft JhengHei UI" panose="020B0604030504040204" pitchFamily="34" charset="-120"/>
                </a:rPr>
                <a:t>網站認知</a:t>
              </a:r>
            </a:p>
          </p:txBody>
        </p:sp>
      </p:grpSp>
      <p:sp>
        <p:nvSpPr>
          <p:cNvPr id="7" name="內容版面配置區 18">
            <a:extLst>
              <a:ext uri="{FF2B5EF4-FFF2-40B4-BE49-F238E27FC236}">
                <a16:creationId xmlns:a16="http://schemas.microsoft.com/office/drawing/2014/main" id="{582FAE53-2116-A24D-010C-3406C360F6CC}"/>
              </a:ext>
            </a:extLst>
          </p:cNvPr>
          <p:cNvSpPr txBox="1">
            <a:spLocks/>
          </p:cNvSpPr>
          <p:nvPr/>
        </p:nvSpPr>
        <p:spPr>
          <a:xfrm>
            <a:off x="226246" y="945006"/>
            <a:ext cx="10767335" cy="1440342"/>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zh-TW" altLang="en-US" sz="2400" b="1" dirty="0"/>
              <a:t> </a:t>
            </a:r>
            <a:r>
              <a:rPr lang="zh-TW" altLang="en-US" sz="2400" b="1" dirty="0">
                <a:solidFill>
                  <a:schemeClr val="accent1">
                    <a:lumMod val="75000"/>
                  </a:schemeClr>
                </a:solidFill>
              </a:rPr>
              <a:t>說明</a:t>
            </a:r>
            <a:endParaRPr lang="en-US" altLang="zh-TW" sz="2400" b="1" dirty="0">
              <a:solidFill>
                <a:schemeClr val="accent1">
                  <a:lumMod val="75000"/>
                </a:schemeClr>
              </a:solidFill>
            </a:endParaRPr>
          </a:p>
          <a:p>
            <a:pPr marL="292608" lvl="1" indent="0">
              <a:buFont typeface="Calibri" pitchFamily="34" charset="0"/>
              <a:buNone/>
            </a:pPr>
            <a:r>
              <a:rPr lang="zh-TW" altLang="en-US" sz="2000" dirty="0"/>
              <a:t>將</a:t>
            </a:r>
            <a:r>
              <a:rPr lang="zh-TW" altLang="en-US" sz="2000" dirty="0">
                <a:highlight>
                  <a:srgbClr val="FFFF00"/>
                </a:highlight>
              </a:rPr>
              <a:t>網站認知構面</a:t>
            </a:r>
            <a:r>
              <a:rPr lang="zh-TW" altLang="en-US" sz="2000" dirty="0"/>
              <a:t>的五分量表資料做集群分析，分為</a:t>
            </a:r>
            <a:r>
              <a:rPr lang="en-US" altLang="zh-TW" sz="2000" dirty="0">
                <a:solidFill>
                  <a:srgbClr val="C00000"/>
                </a:solidFill>
              </a:rPr>
              <a:t>4</a:t>
            </a:r>
            <a:r>
              <a:rPr lang="zh-TW" altLang="en-US" sz="2000" dirty="0">
                <a:solidFill>
                  <a:srgbClr val="C00000"/>
                </a:solidFill>
              </a:rPr>
              <a:t>群</a:t>
            </a:r>
            <a:r>
              <a:rPr lang="zh-TW" altLang="en-US" sz="2000" dirty="0"/>
              <a:t>、</a:t>
            </a:r>
            <a:r>
              <a:rPr lang="en-US" altLang="zh-TW" sz="2000" dirty="0">
                <a:solidFill>
                  <a:srgbClr val="C00000"/>
                </a:solidFill>
              </a:rPr>
              <a:t>7</a:t>
            </a:r>
            <a:r>
              <a:rPr lang="zh-TW" altLang="en-US" sz="2000" dirty="0">
                <a:solidFill>
                  <a:srgbClr val="C00000"/>
                </a:solidFill>
              </a:rPr>
              <a:t>群</a:t>
            </a:r>
            <a:r>
              <a:rPr lang="zh-TW" altLang="en-US" sz="2000" dirty="0"/>
              <a:t>、</a:t>
            </a:r>
            <a:r>
              <a:rPr lang="en-US" altLang="zh-TW" sz="2000" dirty="0">
                <a:solidFill>
                  <a:srgbClr val="C00000"/>
                </a:solidFill>
              </a:rPr>
              <a:t>10</a:t>
            </a:r>
            <a:r>
              <a:rPr lang="zh-TW" altLang="en-US" sz="2000" dirty="0">
                <a:solidFill>
                  <a:srgbClr val="C00000"/>
                </a:solidFill>
              </a:rPr>
              <a:t>群</a:t>
            </a:r>
            <a:r>
              <a:rPr lang="zh-TW" altLang="en-US" sz="2000" dirty="0"/>
              <a:t>做比較每群的組成狀況</a:t>
            </a:r>
            <a:endParaRPr lang="zh-TW" altLang="en-US" sz="2400" dirty="0"/>
          </a:p>
        </p:txBody>
      </p:sp>
      <p:sp>
        <p:nvSpPr>
          <p:cNvPr id="28" name="文字方塊 27">
            <a:extLst>
              <a:ext uri="{FF2B5EF4-FFF2-40B4-BE49-F238E27FC236}">
                <a16:creationId xmlns:a16="http://schemas.microsoft.com/office/drawing/2014/main" id="{1D9640CE-396A-47F5-8A2D-FBAB91150336}"/>
              </a:ext>
            </a:extLst>
          </p:cNvPr>
          <p:cNvSpPr txBox="1"/>
          <p:nvPr/>
        </p:nvSpPr>
        <p:spPr>
          <a:xfrm>
            <a:off x="1372257" y="4245649"/>
            <a:ext cx="810746" cy="369332"/>
          </a:xfrm>
          <a:prstGeom prst="rect">
            <a:avLst/>
          </a:prstGeom>
          <a:noFill/>
        </p:spPr>
        <p:txBody>
          <a:bodyPr wrap="square" rtlCol="0">
            <a:spAutoFit/>
          </a:bodyPr>
          <a:lstStyle/>
          <a:p>
            <a:r>
              <a:rPr lang="zh-TW" altLang="en-US" b="1" dirty="0">
                <a:solidFill>
                  <a:srgbClr val="C00000"/>
                </a:solidFill>
              </a:rPr>
              <a:t>分</a:t>
            </a:r>
            <a:r>
              <a:rPr lang="en-US" altLang="zh-TW" b="1" dirty="0">
                <a:solidFill>
                  <a:srgbClr val="C00000"/>
                </a:solidFill>
              </a:rPr>
              <a:t>4</a:t>
            </a:r>
            <a:r>
              <a:rPr lang="zh-TW" altLang="en-US" b="1" dirty="0">
                <a:solidFill>
                  <a:srgbClr val="C00000"/>
                </a:solidFill>
              </a:rPr>
              <a:t>群</a:t>
            </a:r>
          </a:p>
        </p:txBody>
      </p:sp>
      <p:pic>
        <p:nvPicPr>
          <p:cNvPr id="11" name="圖片 10">
            <a:extLst>
              <a:ext uri="{FF2B5EF4-FFF2-40B4-BE49-F238E27FC236}">
                <a16:creationId xmlns:a16="http://schemas.microsoft.com/office/drawing/2014/main" id="{2E23147E-7249-4227-A356-B6A5537E832A}"/>
              </a:ext>
            </a:extLst>
          </p:cNvPr>
          <p:cNvPicPr>
            <a:picLocks noChangeAspect="1"/>
          </p:cNvPicPr>
          <p:nvPr/>
        </p:nvPicPr>
        <p:blipFill>
          <a:blip r:embed="rId3"/>
          <a:stretch>
            <a:fillRect/>
          </a:stretch>
        </p:blipFill>
        <p:spPr>
          <a:xfrm>
            <a:off x="3140364" y="1858818"/>
            <a:ext cx="2441233" cy="3387357"/>
          </a:xfrm>
          <a:prstGeom prst="rect">
            <a:avLst/>
          </a:prstGeom>
        </p:spPr>
      </p:pic>
      <p:pic>
        <p:nvPicPr>
          <p:cNvPr id="14" name="圖片 13">
            <a:extLst>
              <a:ext uri="{FF2B5EF4-FFF2-40B4-BE49-F238E27FC236}">
                <a16:creationId xmlns:a16="http://schemas.microsoft.com/office/drawing/2014/main" id="{C6F3D690-DFDC-4E88-BC83-8F3253AE2E8F}"/>
              </a:ext>
            </a:extLst>
          </p:cNvPr>
          <p:cNvPicPr>
            <a:picLocks noChangeAspect="1"/>
          </p:cNvPicPr>
          <p:nvPr/>
        </p:nvPicPr>
        <p:blipFill>
          <a:blip r:embed="rId4"/>
          <a:stretch>
            <a:fillRect/>
          </a:stretch>
        </p:blipFill>
        <p:spPr>
          <a:xfrm>
            <a:off x="5814715" y="1872360"/>
            <a:ext cx="2301854" cy="4158538"/>
          </a:xfrm>
          <a:prstGeom prst="rect">
            <a:avLst/>
          </a:prstGeom>
        </p:spPr>
      </p:pic>
      <p:sp>
        <p:nvSpPr>
          <p:cNvPr id="21" name="文字方塊 20">
            <a:extLst>
              <a:ext uri="{FF2B5EF4-FFF2-40B4-BE49-F238E27FC236}">
                <a16:creationId xmlns:a16="http://schemas.microsoft.com/office/drawing/2014/main" id="{C8D8CCFF-CAD1-4AA3-B440-97D707FDF107}"/>
              </a:ext>
            </a:extLst>
          </p:cNvPr>
          <p:cNvSpPr txBox="1"/>
          <p:nvPr/>
        </p:nvSpPr>
        <p:spPr>
          <a:xfrm>
            <a:off x="3955607" y="5414049"/>
            <a:ext cx="810746" cy="369332"/>
          </a:xfrm>
          <a:prstGeom prst="rect">
            <a:avLst/>
          </a:prstGeom>
          <a:noFill/>
        </p:spPr>
        <p:txBody>
          <a:bodyPr wrap="square" rtlCol="0">
            <a:spAutoFit/>
          </a:bodyPr>
          <a:lstStyle/>
          <a:p>
            <a:r>
              <a:rPr lang="zh-TW" altLang="en-US" b="1" dirty="0">
                <a:solidFill>
                  <a:srgbClr val="C00000"/>
                </a:solidFill>
              </a:rPr>
              <a:t>分</a:t>
            </a:r>
            <a:r>
              <a:rPr lang="en-US" altLang="zh-TW" b="1" dirty="0">
                <a:solidFill>
                  <a:srgbClr val="C00000"/>
                </a:solidFill>
              </a:rPr>
              <a:t>7</a:t>
            </a:r>
            <a:r>
              <a:rPr lang="zh-TW" altLang="en-US" b="1" dirty="0">
                <a:solidFill>
                  <a:srgbClr val="C00000"/>
                </a:solidFill>
              </a:rPr>
              <a:t>群</a:t>
            </a:r>
          </a:p>
        </p:txBody>
      </p:sp>
      <p:sp>
        <p:nvSpPr>
          <p:cNvPr id="23" name="文字方塊 22">
            <a:extLst>
              <a:ext uri="{FF2B5EF4-FFF2-40B4-BE49-F238E27FC236}">
                <a16:creationId xmlns:a16="http://schemas.microsoft.com/office/drawing/2014/main" id="{ED377CB8-9CA2-4EFD-A206-9D1448267C80}"/>
              </a:ext>
            </a:extLst>
          </p:cNvPr>
          <p:cNvSpPr txBox="1"/>
          <p:nvPr/>
        </p:nvSpPr>
        <p:spPr>
          <a:xfrm>
            <a:off x="6560268" y="6030898"/>
            <a:ext cx="1240353" cy="369332"/>
          </a:xfrm>
          <a:prstGeom prst="rect">
            <a:avLst/>
          </a:prstGeom>
          <a:noFill/>
        </p:spPr>
        <p:txBody>
          <a:bodyPr wrap="square" rtlCol="0">
            <a:spAutoFit/>
          </a:bodyPr>
          <a:lstStyle/>
          <a:p>
            <a:r>
              <a:rPr lang="zh-TW" altLang="en-US" b="1" dirty="0">
                <a:solidFill>
                  <a:srgbClr val="C00000"/>
                </a:solidFill>
              </a:rPr>
              <a:t>分</a:t>
            </a:r>
            <a:r>
              <a:rPr lang="en-US" altLang="zh-TW" b="1" dirty="0">
                <a:solidFill>
                  <a:srgbClr val="C00000"/>
                </a:solidFill>
              </a:rPr>
              <a:t>10</a:t>
            </a:r>
            <a:r>
              <a:rPr lang="zh-TW" altLang="en-US" b="1" dirty="0">
                <a:solidFill>
                  <a:srgbClr val="C00000"/>
                </a:solidFill>
              </a:rPr>
              <a:t>群</a:t>
            </a:r>
          </a:p>
        </p:txBody>
      </p:sp>
      <p:sp>
        <p:nvSpPr>
          <p:cNvPr id="26" name="矩形 25">
            <a:extLst>
              <a:ext uri="{FF2B5EF4-FFF2-40B4-BE49-F238E27FC236}">
                <a16:creationId xmlns:a16="http://schemas.microsoft.com/office/drawing/2014/main" id="{3DFC3D75-6988-49FB-9566-811FAD0A77F6}"/>
              </a:ext>
            </a:extLst>
          </p:cNvPr>
          <p:cNvSpPr/>
          <p:nvPr/>
        </p:nvSpPr>
        <p:spPr>
          <a:xfrm>
            <a:off x="557014" y="2683672"/>
            <a:ext cx="2441232" cy="34175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7" name="矩形 26">
            <a:extLst>
              <a:ext uri="{FF2B5EF4-FFF2-40B4-BE49-F238E27FC236}">
                <a16:creationId xmlns:a16="http://schemas.microsoft.com/office/drawing/2014/main" id="{4E4867C2-7A8E-484E-8A3D-FD5CA36E37EA}"/>
              </a:ext>
            </a:extLst>
          </p:cNvPr>
          <p:cNvSpPr/>
          <p:nvPr/>
        </p:nvSpPr>
        <p:spPr>
          <a:xfrm>
            <a:off x="3140362" y="2683672"/>
            <a:ext cx="2441233" cy="34175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a:extLst>
              <a:ext uri="{FF2B5EF4-FFF2-40B4-BE49-F238E27FC236}">
                <a16:creationId xmlns:a16="http://schemas.microsoft.com/office/drawing/2014/main" id="{DA33D419-F6A8-460A-BBFF-B44108634948}"/>
              </a:ext>
            </a:extLst>
          </p:cNvPr>
          <p:cNvSpPr/>
          <p:nvPr/>
        </p:nvSpPr>
        <p:spPr>
          <a:xfrm>
            <a:off x="5814712" y="2577456"/>
            <a:ext cx="2301853" cy="34636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a:extLst>
              <a:ext uri="{FF2B5EF4-FFF2-40B4-BE49-F238E27FC236}">
                <a16:creationId xmlns:a16="http://schemas.microsoft.com/office/drawing/2014/main" id="{CF091C2A-0793-4B21-A2EA-2CC2689BC1D3}"/>
              </a:ext>
            </a:extLst>
          </p:cNvPr>
          <p:cNvSpPr/>
          <p:nvPr/>
        </p:nvSpPr>
        <p:spPr>
          <a:xfrm>
            <a:off x="3140362" y="4139001"/>
            <a:ext cx="2441232" cy="34175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a:extLst>
              <a:ext uri="{FF2B5EF4-FFF2-40B4-BE49-F238E27FC236}">
                <a16:creationId xmlns:a16="http://schemas.microsoft.com/office/drawing/2014/main" id="{A522EF3F-AA91-4EA2-ABB0-D2C79DB368AA}"/>
              </a:ext>
            </a:extLst>
          </p:cNvPr>
          <p:cNvSpPr/>
          <p:nvPr/>
        </p:nvSpPr>
        <p:spPr>
          <a:xfrm>
            <a:off x="5828561" y="4969084"/>
            <a:ext cx="2288003" cy="34636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文字方塊 21">
            <a:extLst>
              <a:ext uri="{FF2B5EF4-FFF2-40B4-BE49-F238E27FC236}">
                <a16:creationId xmlns:a16="http://schemas.microsoft.com/office/drawing/2014/main" id="{1D9640CE-396A-47F5-8A2D-FBAB91150336}"/>
              </a:ext>
            </a:extLst>
          </p:cNvPr>
          <p:cNvSpPr txBox="1"/>
          <p:nvPr/>
        </p:nvSpPr>
        <p:spPr>
          <a:xfrm>
            <a:off x="9645163" y="3876317"/>
            <a:ext cx="1240353" cy="369332"/>
          </a:xfrm>
          <a:prstGeom prst="rect">
            <a:avLst/>
          </a:prstGeom>
          <a:noFill/>
        </p:spPr>
        <p:txBody>
          <a:bodyPr wrap="square" rtlCol="0">
            <a:spAutoFit/>
          </a:bodyPr>
          <a:lstStyle/>
          <a:p>
            <a:r>
              <a:rPr lang="zh-TW" altLang="en-US" b="1" dirty="0" smtClean="0">
                <a:solidFill>
                  <a:srgbClr val="C00000"/>
                </a:solidFill>
              </a:rPr>
              <a:t>係數</a:t>
            </a:r>
            <a:endParaRPr lang="zh-TW" altLang="en-US" b="1" dirty="0">
              <a:solidFill>
                <a:srgbClr val="C00000"/>
              </a:solidFill>
            </a:endParaRPr>
          </a:p>
        </p:txBody>
      </p:sp>
      <p:pic>
        <p:nvPicPr>
          <p:cNvPr id="13" name="圖片 12"/>
          <p:cNvPicPr>
            <a:picLocks noChangeAspect="1"/>
          </p:cNvPicPr>
          <p:nvPr/>
        </p:nvPicPr>
        <p:blipFill>
          <a:blip r:embed="rId5"/>
          <a:stretch>
            <a:fillRect/>
          </a:stretch>
        </p:blipFill>
        <p:spPr>
          <a:xfrm>
            <a:off x="8201717" y="1916334"/>
            <a:ext cx="3486150" cy="1876425"/>
          </a:xfrm>
          <a:prstGeom prst="rect">
            <a:avLst/>
          </a:prstGeom>
        </p:spPr>
      </p:pic>
    </p:spTree>
    <p:extLst>
      <p:ext uri="{BB962C8B-B14F-4D97-AF65-F5344CB8AC3E}">
        <p14:creationId xmlns:p14="http://schemas.microsoft.com/office/powerpoint/2010/main" val="34767158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14B7A137-1484-BF86-552D-9D53F1813EA3}"/>
              </a:ext>
            </a:extLst>
          </p:cNvPr>
          <p:cNvSpPr>
            <a:spLocks noGrp="1"/>
          </p:cNvSpPr>
          <p:nvPr>
            <p:ph type="sldNum" sz="quarter" idx="12"/>
          </p:nvPr>
        </p:nvSpPr>
        <p:spPr/>
        <p:txBody>
          <a:bodyPr/>
          <a:lstStyle/>
          <a:p>
            <a:pPr rtl="0"/>
            <a:fld id="{3A98EE3D-8CD1-4C3F-BD1C-C98C9596463C}" type="slidenum">
              <a:rPr lang="en-US" smtClean="0"/>
              <a:t>23</a:t>
            </a:fld>
            <a:endParaRPr lang="en-US" dirty="0"/>
          </a:p>
        </p:txBody>
      </p:sp>
      <p:grpSp>
        <p:nvGrpSpPr>
          <p:cNvPr id="3" name="群組 2">
            <a:extLst>
              <a:ext uri="{FF2B5EF4-FFF2-40B4-BE49-F238E27FC236}">
                <a16:creationId xmlns:a16="http://schemas.microsoft.com/office/drawing/2014/main" id="{E6B445E0-4424-4F9A-C84F-C28648BB64AF}"/>
              </a:ext>
            </a:extLst>
          </p:cNvPr>
          <p:cNvGrpSpPr/>
          <p:nvPr/>
        </p:nvGrpSpPr>
        <p:grpSpPr>
          <a:xfrm>
            <a:off x="0" y="287879"/>
            <a:ext cx="2172749" cy="551111"/>
            <a:chOff x="0" y="287879"/>
            <a:chExt cx="2172749" cy="551111"/>
          </a:xfrm>
        </p:grpSpPr>
        <p:sp>
          <p:nvSpPr>
            <p:cNvPr id="4" name="矩形 3">
              <a:extLst>
                <a:ext uri="{FF2B5EF4-FFF2-40B4-BE49-F238E27FC236}">
                  <a16:creationId xmlns:a16="http://schemas.microsoft.com/office/drawing/2014/main" id="{D49E18FD-6789-FE59-8848-005AF91924D5}"/>
                </a:ext>
              </a:extLst>
            </p:cNvPr>
            <p:cNvSpPr/>
            <p:nvPr/>
          </p:nvSpPr>
          <p:spPr>
            <a:xfrm>
              <a:off x="0" y="287879"/>
              <a:ext cx="2172749" cy="551111"/>
            </a:xfrm>
            <a:prstGeom prst="rect">
              <a:avLst/>
            </a:prstGeom>
            <a:solidFill>
              <a:srgbClr val="A5B59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529CBC4C-5F6F-D7E1-6230-EDA73B7CAE7B}"/>
                </a:ext>
              </a:extLst>
            </p:cNvPr>
            <p:cNvSpPr txBox="1"/>
            <p:nvPr/>
          </p:nvSpPr>
          <p:spPr>
            <a:xfrm>
              <a:off x="226247" y="332601"/>
              <a:ext cx="1723549" cy="461665"/>
            </a:xfrm>
            <a:prstGeom prst="rect">
              <a:avLst/>
            </a:prstGeom>
            <a:noFill/>
          </p:spPr>
          <p:txBody>
            <a:bodyPr wrap="none" rtlCol="0">
              <a:spAutoFit/>
            </a:bodyPr>
            <a:lstStyle/>
            <a:p>
              <a:r>
                <a:rPr lang="zh-TW" altLang="en-US" sz="2400" b="1" dirty="0">
                  <a:solidFill>
                    <a:schemeClr val="bg1">
                      <a:lumMod val="50000"/>
                    </a:schemeClr>
                  </a:solidFill>
                  <a:latin typeface="Microsoft JhengHei UI" panose="020B0604030504040204" pitchFamily="34" charset="-120"/>
                  <a:ea typeface="Microsoft JhengHei UI" panose="020B0604030504040204" pitchFamily="34" charset="-120"/>
                </a:rPr>
                <a:t>消費者型態</a:t>
              </a:r>
            </a:p>
          </p:txBody>
        </p:sp>
      </p:grpSp>
      <p:sp>
        <p:nvSpPr>
          <p:cNvPr id="7" name="內容版面配置區 18">
            <a:extLst>
              <a:ext uri="{FF2B5EF4-FFF2-40B4-BE49-F238E27FC236}">
                <a16:creationId xmlns:a16="http://schemas.microsoft.com/office/drawing/2014/main" id="{582FAE53-2116-A24D-010C-3406C360F6CC}"/>
              </a:ext>
            </a:extLst>
          </p:cNvPr>
          <p:cNvSpPr txBox="1">
            <a:spLocks/>
          </p:cNvSpPr>
          <p:nvPr/>
        </p:nvSpPr>
        <p:spPr>
          <a:xfrm>
            <a:off x="226246" y="945006"/>
            <a:ext cx="10767335" cy="1440342"/>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zh-TW" altLang="en-US" sz="2400" b="1" dirty="0"/>
              <a:t> </a:t>
            </a:r>
            <a:r>
              <a:rPr lang="zh-TW" altLang="en-US" sz="2400" b="1" dirty="0">
                <a:solidFill>
                  <a:schemeClr val="accent1">
                    <a:lumMod val="75000"/>
                  </a:schemeClr>
                </a:solidFill>
              </a:rPr>
              <a:t>說明</a:t>
            </a:r>
            <a:endParaRPr lang="en-US" altLang="zh-TW" sz="2400" b="1" dirty="0">
              <a:solidFill>
                <a:schemeClr val="accent1">
                  <a:lumMod val="75000"/>
                </a:schemeClr>
              </a:solidFill>
            </a:endParaRPr>
          </a:p>
          <a:p>
            <a:pPr marL="292608" lvl="1" indent="0">
              <a:buFont typeface="Calibri" pitchFamily="34" charset="0"/>
              <a:buNone/>
            </a:pPr>
            <a:r>
              <a:rPr lang="zh-TW" altLang="en-US" sz="2000" dirty="0"/>
              <a:t>將</a:t>
            </a:r>
            <a:r>
              <a:rPr lang="zh-TW" altLang="en-US" sz="2000" dirty="0">
                <a:highlight>
                  <a:srgbClr val="FFFF00"/>
                </a:highlight>
              </a:rPr>
              <a:t>消費者型態構面</a:t>
            </a:r>
            <a:r>
              <a:rPr lang="zh-TW" altLang="en-US" sz="2000" dirty="0"/>
              <a:t>的五分量表資料做集群分析，分為</a:t>
            </a:r>
            <a:r>
              <a:rPr lang="en-US" altLang="zh-TW" sz="2000" dirty="0">
                <a:solidFill>
                  <a:srgbClr val="C00000"/>
                </a:solidFill>
              </a:rPr>
              <a:t>4</a:t>
            </a:r>
            <a:r>
              <a:rPr lang="zh-TW" altLang="en-US" sz="2000" dirty="0">
                <a:solidFill>
                  <a:srgbClr val="C00000"/>
                </a:solidFill>
              </a:rPr>
              <a:t>群</a:t>
            </a:r>
            <a:r>
              <a:rPr lang="zh-TW" altLang="en-US" sz="2000" dirty="0"/>
              <a:t>、</a:t>
            </a:r>
            <a:r>
              <a:rPr lang="en-US" altLang="zh-TW" sz="2000" dirty="0">
                <a:solidFill>
                  <a:srgbClr val="C00000"/>
                </a:solidFill>
              </a:rPr>
              <a:t>7</a:t>
            </a:r>
            <a:r>
              <a:rPr lang="zh-TW" altLang="en-US" sz="2000" dirty="0">
                <a:solidFill>
                  <a:srgbClr val="C00000"/>
                </a:solidFill>
              </a:rPr>
              <a:t>群</a:t>
            </a:r>
            <a:r>
              <a:rPr lang="zh-TW" altLang="en-US" sz="2000" dirty="0"/>
              <a:t>、</a:t>
            </a:r>
            <a:r>
              <a:rPr lang="en-US" altLang="zh-TW" sz="2000" dirty="0">
                <a:solidFill>
                  <a:srgbClr val="C00000"/>
                </a:solidFill>
              </a:rPr>
              <a:t>10</a:t>
            </a:r>
            <a:r>
              <a:rPr lang="zh-TW" altLang="en-US" sz="2000" dirty="0">
                <a:solidFill>
                  <a:srgbClr val="C00000"/>
                </a:solidFill>
              </a:rPr>
              <a:t>群</a:t>
            </a:r>
            <a:r>
              <a:rPr lang="zh-TW" altLang="en-US" sz="2000" dirty="0"/>
              <a:t>做比較每群的組成狀況</a:t>
            </a:r>
            <a:endParaRPr lang="zh-TW" altLang="en-US" sz="2400" dirty="0"/>
          </a:p>
        </p:txBody>
      </p:sp>
      <p:sp>
        <p:nvSpPr>
          <p:cNvPr id="28" name="文字方塊 27">
            <a:extLst>
              <a:ext uri="{FF2B5EF4-FFF2-40B4-BE49-F238E27FC236}">
                <a16:creationId xmlns:a16="http://schemas.microsoft.com/office/drawing/2014/main" id="{1D9640CE-396A-47F5-8A2D-FBAB91150336}"/>
              </a:ext>
            </a:extLst>
          </p:cNvPr>
          <p:cNvSpPr txBox="1"/>
          <p:nvPr/>
        </p:nvSpPr>
        <p:spPr>
          <a:xfrm>
            <a:off x="1372257" y="4245649"/>
            <a:ext cx="810746" cy="369332"/>
          </a:xfrm>
          <a:prstGeom prst="rect">
            <a:avLst/>
          </a:prstGeom>
          <a:noFill/>
        </p:spPr>
        <p:txBody>
          <a:bodyPr wrap="square" rtlCol="0">
            <a:spAutoFit/>
          </a:bodyPr>
          <a:lstStyle/>
          <a:p>
            <a:r>
              <a:rPr lang="zh-TW" altLang="en-US" b="1" dirty="0">
                <a:solidFill>
                  <a:srgbClr val="C00000"/>
                </a:solidFill>
              </a:rPr>
              <a:t>分</a:t>
            </a:r>
            <a:r>
              <a:rPr lang="en-US" altLang="zh-TW" b="1" dirty="0">
                <a:solidFill>
                  <a:srgbClr val="C00000"/>
                </a:solidFill>
              </a:rPr>
              <a:t>4</a:t>
            </a:r>
            <a:r>
              <a:rPr lang="zh-TW" altLang="en-US" b="1" dirty="0">
                <a:solidFill>
                  <a:srgbClr val="C00000"/>
                </a:solidFill>
              </a:rPr>
              <a:t>群</a:t>
            </a:r>
          </a:p>
        </p:txBody>
      </p:sp>
      <p:sp>
        <p:nvSpPr>
          <p:cNvPr id="21" name="文字方塊 20">
            <a:extLst>
              <a:ext uri="{FF2B5EF4-FFF2-40B4-BE49-F238E27FC236}">
                <a16:creationId xmlns:a16="http://schemas.microsoft.com/office/drawing/2014/main" id="{C8D8CCFF-CAD1-4AA3-B440-97D707FDF107}"/>
              </a:ext>
            </a:extLst>
          </p:cNvPr>
          <p:cNvSpPr txBox="1"/>
          <p:nvPr/>
        </p:nvSpPr>
        <p:spPr>
          <a:xfrm>
            <a:off x="3955607" y="5414049"/>
            <a:ext cx="810746" cy="369332"/>
          </a:xfrm>
          <a:prstGeom prst="rect">
            <a:avLst/>
          </a:prstGeom>
          <a:noFill/>
        </p:spPr>
        <p:txBody>
          <a:bodyPr wrap="square" rtlCol="0">
            <a:spAutoFit/>
          </a:bodyPr>
          <a:lstStyle/>
          <a:p>
            <a:r>
              <a:rPr lang="zh-TW" altLang="en-US" b="1" dirty="0">
                <a:solidFill>
                  <a:srgbClr val="C00000"/>
                </a:solidFill>
              </a:rPr>
              <a:t>分</a:t>
            </a:r>
            <a:r>
              <a:rPr lang="en-US" altLang="zh-TW" b="1" dirty="0">
                <a:solidFill>
                  <a:srgbClr val="C00000"/>
                </a:solidFill>
              </a:rPr>
              <a:t>7</a:t>
            </a:r>
            <a:r>
              <a:rPr lang="zh-TW" altLang="en-US" b="1" dirty="0">
                <a:solidFill>
                  <a:srgbClr val="C00000"/>
                </a:solidFill>
              </a:rPr>
              <a:t>群</a:t>
            </a:r>
          </a:p>
        </p:txBody>
      </p:sp>
      <p:sp>
        <p:nvSpPr>
          <p:cNvPr id="23" name="文字方塊 22">
            <a:extLst>
              <a:ext uri="{FF2B5EF4-FFF2-40B4-BE49-F238E27FC236}">
                <a16:creationId xmlns:a16="http://schemas.microsoft.com/office/drawing/2014/main" id="{ED377CB8-9CA2-4EFD-A206-9D1448267C80}"/>
              </a:ext>
            </a:extLst>
          </p:cNvPr>
          <p:cNvSpPr txBox="1"/>
          <p:nvPr/>
        </p:nvSpPr>
        <p:spPr>
          <a:xfrm>
            <a:off x="6560268" y="6030898"/>
            <a:ext cx="1240353" cy="369332"/>
          </a:xfrm>
          <a:prstGeom prst="rect">
            <a:avLst/>
          </a:prstGeom>
          <a:noFill/>
        </p:spPr>
        <p:txBody>
          <a:bodyPr wrap="square" rtlCol="0">
            <a:spAutoFit/>
          </a:bodyPr>
          <a:lstStyle/>
          <a:p>
            <a:r>
              <a:rPr lang="zh-TW" altLang="en-US" b="1" dirty="0">
                <a:solidFill>
                  <a:srgbClr val="C00000"/>
                </a:solidFill>
              </a:rPr>
              <a:t>分</a:t>
            </a:r>
            <a:r>
              <a:rPr lang="en-US" altLang="zh-TW" b="1" dirty="0">
                <a:solidFill>
                  <a:srgbClr val="C00000"/>
                </a:solidFill>
              </a:rPr>
              <a:t>10</a:t>
            </a:r>
            <a:r>
              <a:rPr lang="zh-TW" altLang="en-US" b="1" dirty="0">
                <a:solidFill>
                  <a:srgbClr val="C00000"/>
                </a:solidFill>
              </a:rPr>
              <a:t>群</a:t>
            </a:r>
          </a:p>
        </p:txBody>
      </p:sp>
      <p:pic>
        <p:nvPicPr>
          <p:cNvPr id="9" name="圖片 8">
            <a:extLst>
              <a:ext uri="{FF2B5EF4-FFF2-40B4-BE49-F238E27FC236}">
                <a16:creationId xmlns:a16="http://schemas.microsoft.com/office/drawing/2014/main" id="{33B014C4-DFD2-4DDF-A98B-C0B6CDF56628}"/>
              </a:ext>
            </a:extLst>
          </p:cNvPr>
          <p:cNvPicPr>
            <a:picLocks noChangeAspect="1"/>
          </p:cNvPicPr>
          <p:nvPr/>
        </p:nvPicPr>
        <p:blipFill>
          <a:blip r:embed="rId2"/>
          <a:stretch>
            <a:fillRect/>
          </a:stretch>
        </p:blipFill>
        <p:spPr>
          <a:xfrm>
            <a:off x="482246" y="1901086"/>
            <a:ext cx="2430287" cy="2203158"/>
          </a:xfrm>
          <a:prstGeom prst="rect">
            <a:avLst/>
          </a:prstGeom>
        </p:spPr>
      </p:pic>
      <p:pic>
        <p:nvPicPr>
          <p:cNvPr id="12" name="圖片 11">
            <a:extLst>
              <a:ext uri="{FF2B5EF4-FFF2-40B4-BE49-F238E27FC236}">
                <a16:creationId xmlns:a16="http://schemas.microsoft.com/office/drawing/2014/main" id="{3EBA6788-499F-4BD8-AA9D-492AE75176E4}"/>
              </a:ext>
            </a:extLst>
          </p:cNvPr>
          <p:cNvPicPr>
            <a:picLocks noChangeAspect="1"/>
          </p:cNvPicPr>
          <p:nvPr/>
        </p:nvPicPr>
        <p:blipFill>
          <a:blip r:embed="rId3"/>
          <a:stretch>
            <a:fillRect/>
          </a:stretch>
        </p:blipFill>
        <p:spPr>
          <a:xfrm>
            <a:off x="3250475" y="1901086"/>
            <a:ext cx="2430287" cy="3274612"/>
          </a:xfrm>
          <a:prstGeom prst="rect">
            <a:avLst/>
          </a:prstGeom>
        </p:spPr>
      </p:pic>
      <p:pic>
        <p:nvPicPr>
          <p:cNvPr id="15" name="圖片 14">
            <a:extLst>
              <a:ext uri="{FF2B5EF4-FFF2-40B4-BE49-F238E27FC236}">
                <a16:creationId xmlns:a16="http://schemas.microsoft.com/office/drawing/2014/main" id="{1C059DF5-D341-4E20-A712-FBD38FE96E6E}"/>
              </a:ext>
            </a:extLst>
          </p:cNvPr>
          <p:cNvPicPr>
            <a:picLocks noChangeAspect="1"/>
          </p:cNvPicPr>
          <p:nvPr/>
        </p:nvPicPr>
        <p:blipFill>
          <a:blip r:embed="rId4"/>
          <a:stretch>
            <a:fillRect/>
          </a:stretch>
        </p:blipFill>
        <p:spPr>
          <a:xfrm>
            <a:off x="6018705" y="1901086"/>
            <a:ext cx="2285779" cy="4048179"/>
          </a:xfrm>
          <a:prstGeom prst="rect">
            <a:avLst/>
          </a:prstGeom>
        </p:spPr>
      </p:pic>
      <p:sp>
        <p:nvSpPr>
          <p:cNvPr id="19" name="矩形 18">
            <a:extLst>
              <a:ext uri="{FF2B5EF4-FFF2-40B4-BE49-F238E27FC236}">
                <a16:creationId xmlns:a16="http://schemas.microsoft.com/office/drawing/2014/main" id="{FBCC9E7D-6858-45AF-A985-659FD0C11EF6}"/>
              </a:ext>
            </a:extLst>
          </p:cNvPr>
          <p:cNvSpPr/>
          <p:nvPr/>
        </p:nvSpPr>
        <p:spPr>
          <a:xfrm>
            <a:off x="557014" y="2683672"/>
            <a:ext cx="2355518" cy="34175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2D473F32-9428-46E0-AACE-919135E50FBA}"/>
              </a:ext>
            </a:extLst>
          </p:cNvPr>
          <p:cNvSpPr/>
          <p:nvPr/>
        </p:nvSpPr>
        <p:spPr>
          <a:xfrm>
            <a:off x="3239530" y="2660915"/>
            <a:ext cx="2441232" cy="34175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71CFC425-A49B-4DF3-BFE0-8BFFBAF50E5B}"/>
              </a:ext>
            </a:extLst>
          </p:cNvPr>
          <p:cNvSpPr/>
          <p:nvPr/>
        </p:nvSpPr>
        <p:spPr>
          <a:xfrm>
            <a:off x="5959828" y="2655564"/>
            <a:ext cx="2344656" cy="34175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8" name="文字方塊 17">
            <a:extLst>
              <a:ext uri="{FF2B5EF4-FFF2-40B4-BE49-F238E27FC236}">
                <a16:creationId xmlns:a16="http://schemas.microsoft.com/office/drawing/2014/main" id="{1D9640CE-396A-47F5-8A2D-FBAB91150336}"/>
              </a:ext>
            </a:extLst>
          </p:cNvPr>
          <p:cNvSpPr txBox="1"/>
          <p:nvPr/>
        </p:nvSpPr>
        <p:spPr>
          <a:xfrm>
            <a:off x="9905971" y="3797974"/>
            <a:ext cx="1240353" cy="369332"/>
          </a:xfrm>
          <a:prstGeom prst="rect">
            <a:avLst/>
          </a:prstGeom>
          <a:noFill/>
        </p:spPr>
        <p:txBody>
          <a:bodyPr wrap="square" rtlCol="0">
            <a:spAutoFit/>
          </a:bodyPr>
          <a:lstStyle/>
          <a:p>
            <a:r>
              <a:rPr lang="zh-TW" altLang="en-US" b="1" dirty="0" smtClean="0">
                <a:solidFill>
                  <a:srgbClr val="C00000"/>
                </a:solidFill>
              </a:rPr>
              <a:t>係數</a:t>
            </a:r>
            <a:endParaRPr lang="zh-TW" altLang="en-US" b="1" dirty="0">
              <a:solidFill>
                <a:srgbClr val="C00000"/>
              </a:solidFill>
            </a:endParaRPr>
          </a:p>
        </p:txBody>
      </p:sp>
      <p:pic>
        <p:nvPicPr>
          <p:cNvPr id="10" name="圖片 9"/>
          <p:cNvPicPr>
            <a:picLocks noChangeAspect="1"/>
          </p:cNvPicPr>
          <p:nvPr/>
        </p:nvPicPr>
        <p:blipFill>
          <a:blip r:embed="rId5"/>
          <a:stretch>
            <a:fillRect/>
          </a:stretch>
        </p:blipFill>
        <p:spPr>
          <a:xfrm>
            <a:off x="8433937" y="1894573"/>
            <a:ext cx="3486150" cy="1885950"/>
          </a:xfrm>
          <a:prstGeom prst="rect">
            <a:avLst/>
          </a:prstGeom>
        </p:spPr>
      </p:pic>
    </p:spTree>
    <p:extLst>
      <p:ext uri="{BB962C8B-B14F-4D97-AF65-F5344CB8AC3E}">
        <p14:creationId xmlns:p14="http://schemas.microsoft.com/office/powerpoint/2010/main" val="308163600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14B7A137-1484-BF86-552D-9D53F1813EA3}"/>
              </a:ext>
            </a:extLst>
          </p:cNvPr>
          <p:cNvSpPr>
            <a:spLocks noGrp="1"/>
          </p:cNvSpPr>
          <p:nvPr>
            <p:ph type="sldNum" sz="quarter" idx="12"/>
          </p:nvPr>
        </p:nvSpPr>
        <p:spPr/>
        <p:txBody>
          <a:bodyPr/>
          <a:lstStyle/>
          <a:p>
            <a:pPr rtl="0"/>
            <a:fld id="{3A98EE3D-8CD1-4C3F-BD1C-C98C9596463C}" type="slidenum">
              <a:rPr lang="en-US" smtClean="0"/>
              <a:t>24</a:t>
            </a:fld>
            <a:endParaRPr lang="en-US" dirty="0"/>
          </a:p>
        </p:txBody>
      </p:sp>
      <p:grpSp>
        <p:nvGrpSpPr>
          <p:cNvPr id="3" name="群組 2">
            <a:extLst>
              <a:ext uri="{FF2B5EF4-FFF2-40B4-BE49-F238E27FC236}">
                <a16:creationId xmlns:a16="http://schemas.microsoft.com/office/drawing/2014/main" id="{E6B445E0-4424-4F9A-C84F-C28648BB64AF}"/>
              </a:ext>
            </a:extLst>
          </p:cNvPr>
          <p:cNvGrpSpPr/>
          <p:nvPr/>
        </p:nvGrpSpPr>
        <p:grpSpPr>
          <a:xfrm>
            <a:off x="0" y="287879"/>
            <a:ext cx="2172749" cy="551111"/>
            <a:chOff x="0" y="287879"/>
            <a:chExt cx="2172749" cy="551111"/>
          </a:xfrm>
        </p:grpSpPr>
        <p:sp>
          <p:nvSpPr>
            <p:cNvPr id="4" name="矩形 3">
              <a:extLst>
                <a:ext uri="{FF2B5EF4-FFF2-40B4-BE49-F238E27FC236}">
                  <a16:creationId xmlns:a16="http://schemas.microsoft.com/office/drawing/2014/main" id="{D49E18FD-6789-FE59-8848-005AF91924D5}"/>
                </a:ext>
              </a:extLst>
            </p:cNvPr>
            <p:cNvSpPr/>
            <p:nvPr/>
          </p:nvSpPr>
          <p:spPr>
            <a:xfrm>
              <a:off x="0" y="287879"/>
              <a:ext cx="2172749" cy="551111"/>
            </a:xfrm>
            <a:prstGeom prst="rect">
              <a:avLst/>
            </a:prstGeom>
            <a:solidFill>
              <a:srgbClr val="A5B59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529CBC4C-5F6F-D7E1-6230-EDA73B7CAE7B}"/>
                </a:ext>
              </a:extLst>
            </p:cNvPr>
            <p:cNvSpPr txBox="1"/>
            <p:nvPr/>
          </p:nvSpPr>
          <p:spPr>
            <a:xfrm>
              <a:off x="226247" y="332601"/>
              <a:ext cx="1415772" cy="461665"/>
            </a:xfrm>
            <a:prstGeom prst="rect">
              <a:avLst/>
            </a:prstGeom>
            <a:noFill/>
          </p:spPr>
          <p:txBody>
            <a:bodyPr wrap="none" rtlCol="0">
              <a:spAutoFit/>
            </a:bodyPr>
            <a:lstStyle/>
            <a:p>
              <a:r>
                <a:rPr lang="zh-TW" altLang="en-US" sz="2400" b="1" dirty="0">
                  <a:solidFill>
                    <a:schemeClr val="bg1">
                      <a:lumMod val="50000"/>
                    </a:schemeClr>
                  </a:solidFill>
                  <a:latin typeface="Microsoft JhengHei UI" panose="020B0604030504040204" pitchFamily="34" charset="-120"/>
                  <a:ea typeface="Microsoft JhengHei UI" panose="020B0604030504040204" pitchFamily="34" charset="-120"/>
                </a:rPr>
                <a:t>網站態度</a:t>
              </a:r>
            </a:p>
          </p:txBody>
        </p:sp>
      </p:grpSp>
      <p:sp>
        <p:nvSpPr>
          <p:cNvPr id="7" name="內容版面配置區 18">
            <a:extLst>
              <a:ext uri="{FF2B5EF4-FFF2-40B4-BE49-F238E27FC236}">
                <a16:creationId xmlns:a16="http://schemas.microsoft.com/office/drawing/2014/main" id="{582FAE53-2116-A24D-010C-3406C360F6CC}"/>
              </a:ext>
            </a:extLst>
          </p:cNvPr>
          <p:cNvSpPr txBox="1">
            <a:spLocks/>
          </p:cNvSpPr>
          <p:nvPr/>
        </p:nvSpPr>
        <p:spPr>
          <a:xfrm>
            <a:off x="226246" y="945006"/>
            <a:ext cx="10767335" cy="1440342"/>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zh-TW" altLang="en-US" sz="2400" b="1" dirty="0"/>
              <a:t> </a:t>
            </a:r>
            <a:r>
              <a:rPr lang="zh-TW" altLang="en-US" sz="2400" b="1" dirty="0">
                <a:solidFill>
                  <a:schemeClr val="accent1">
                    <a:lumMod val="75000"/>
                  </a:schemeClr>
                </a:solidFill>
              </a:rPr>
              <a:t>說明</a:t>
            </a:r>
            <a:endParaRPr lang="en-US" altLang="zh-TW" sz="2400" b="1" dirty="0">
              <a:solidFill>
                <a:schemeClr val="accent1">
                  <a:lumMod val="75000"/>
                </a:schemeClr>
              </a:solidFill>
            </a:endParaRPr>
          </a:p>
          <a:p>
            <a:pPr marL="292608" lvl="1" indent="0">
              <a:buFont typeface="Calibri" pitchFamily="34" charset="0"/>
              <a:buNone/>
            </a:pPr>
            <a:r>
              <a:rPr lang="zh-TW" altLang="en-US" sz="2000" dirty="0"/>
              <a:t>將</a:t>
            </a:r>
            <a:r>
              <a:rPr lang="zh-TW" altLang="en-US" sz="2000" dirty="0">
                <a:highlight>
                  <a:srgbClr val="FFFF00"/>
                </a:highlight>
              </a:rPr>
              <a:t>網站態度構面</a:t>
            </a:r>
            <a:r>
              <a:rPr lang="zh-TW" altLang="en-US" sz="2000" dirty="0"/>
              <a:t>的五分量表資料做集群分析，分為</a:t>
            </a:r>
            <a:r>
              <a:rPr lang="en-US" altLang="zh-TW" sz="2000" dirty="0">
                <a:solidFill>
                  <a:srgbClr val="C00000"/>
                </a:solidFill>
              </a:rPr>
              <a:t>4</a:t>
            </a:r>
            <a:r>
              <a:rPr lang="zh-TW" altLang="en-US" sz="2000" dirty="0">
                <a:solidFill>
                  <a:srgbClr val="C00000"/>
                </a:solidFill>
              </a:rPr>
              <a:t>群</a:t>
            </a:r>
            <a:r>
              <a:rPr lang="zh-TW" altLang="en-US" sz="2000" dirty="0"/>
              <a:t>、</a:t>
            </a:r>
            <a:r>
              <a:rPr lang="en-US" altLang="zh-TW" sz="2000" dirty="0">
                <a:solidFill>
                  <a:srgbClr val="C00000"/>
                </a:solidFill>
              </a:rPr>
              <a:t>7</a:t>
            </a:r>
            <a:r>
              <a:rPr lang="zh-TW" altLang="en-US" sz="2000" dirty="0">
                <a:solidFill>
                  <a:srgbClr val="C00000"/>
                </a:solidFill>
              </a:rPr>
              <a:t>群</a:t>
            </a:r>
            <a:r>
              <a:rPr lang="zh-TW" altLang="en-US" sz="2000" dirty="0"/>
              <a:t>、</a:t>
            </a:r>
            <a:r>
              <a:rPr lang="en-US" altLang="zh-TW" sz="2000" dirty="0">
                <a:solidFill>
                  <a:srgbClr val="C00000"/>
                </a:solidFill>
              </a:rPr>
              <a:t>10</a:t>
            </a:r>
            <a:r>
              <a:rPr lang="zh-TW" altLang="en-US" sz="2000" dirty="0">
                <a:solidFill>
                  <a:srgbClr val="C00000"/>
                </a:solidFill>
              </a:rPr>
              <a:t>群</a:t>
            </a:r>
            <a:r>
              <a:rPr lang="zh-TW" altLang="en-US" sz="2000" dirty="0"/>
              <a:t>做比較每群的組成狀況</a:t>
            </a:r>
            <a:endParaRPr lang="zh-TW" altLang="en-US" sz="2400" dirty="0"/>
          </a:p>
        </p:txBody>
      </p:sp>
      <p:sp>
        <p:nvSpPr>
          <p:cNvPr id="28" name="文字方塊 27">
            <a:extLst>
              <a:ext uri="{FF2B5EF4-FFF2-40B4-BE49-F238E27FC236}">
                <a16:creationId xmlns:a16="http://schemas.microsoft.com/office/drawing/2014/main" id="{1D9640CE-396A-47F5-8A2D-FBAB91150336}"/>
              </a:ext>
            </a:extLst>
          </p:cNvPr>
          <p:cNvSpPr txBox="1"/>
          <p:nvPr/>
        </p:nvSpPr>
        <p:spPr>
          <a:xfrm>
            <a:off x="1362003" y="4021551"/>
            <a:ext cx="810746" cy="369332"/>
          </a:xfrm>
          <a:prstGeom prst="rect">
            <a:avLst/>
          </a:prstGeom>
          <a:noFill/>
        </p:spPr>
        <p:txBody>
          <a:bodyPr wrap="square" rtlCol="0">
            <a:spAutoFit/>
          </a:bodyPr>
          <a:lstStyle/>
          <a:p>
            <a:r>
              <a:rPr lang="zh-TW" altLang="en-US" b="1" dirty="0">
                <a:solidFill>
                  <a:srgbClr val="C00000"/>
                </a:solidFill>
              </a:rPr>
              <a:t>分</a:t>
            </a:r>
            <a:r>
              <a:rPr lang="en-US" altLang="zh-TW" b="1" dirty="0">
                <a:solidFill>
                  <a:srgbClr val="C00000"/>
                </a:solidFill>
              </a:rPr>
              <a:t>4</a:t>
            </a:r>
            <a:r>
              <a:rPr lang="zh-TW" altLang="en-US" b="1" dirty="0">
                <a:solidFill>
                  <a:srgbClr val="C00000"/>
                </a:solidFill>
              </a:rPr>
              <a:t>群</a:t>
            </a:r>
          </a:p>
        </p:txBody>
      </p:sp>
      <p:sp>
        <p:nvSpPr>
          <p:cNvPr id="21" name="文字方塊 20">
            <a:extLst>
              <a:ext uri="{FF2B5EF4-FFF2-40B4-BE49-F238E27FC236}">
                <a16:creationId xmlns:a16="http://schemas.microsoft.com/office/drawing/2014/main" id="{C8D8CCFF-CAD1-4AA3-B440-97D707FDF107}"/>
              </a:ext>
            </a:extLst>
          </p:cNvPr>
          <p:cNvSpPr txBox="1"/>
          <p:nvPr/>
        </p:nvSpPr>
        <p:spPr>
          <a:xfrm>
            <a:off x="4362007" y="5007649"/>
            <a:ext cx="810746" cy="369332"/>
          </a:xfrm>
          <a:prstGeom prst="rect">
            <a:avLst/>
          </a:prstGeom>
          <a:noFill/>
        </p:spPr>
        <p:txBody>
          <a:bodyPr wrap="square" rtlCol="0">
            <a:spAutoFit/>
          </a:bodyPr>
          <a:lstStyle/>
          <a:p>
            <a:r>
              <a:rPr lang="zh-TW" altLang="en-US" b="1" dirty="0">
                <a:solidFill>
                  <a:srgbClr val="C00000"/>
                </a:solidFill>
              </a:rPr>
              <a:t>分</a:t>
            </a:r>
            <a:r>
              <a:rPr lang="en-US" altLang="zh-TW" b="1" dirty="0">
                <a:solidFill>
                  <a:srgbClr val="C00000"/>
                </a:solidFill>
              </a:rPr>
              <a:t>7</a:t>
            </a:r>
            <a:r>
              <a:rPr lang="zh-TW" altLang="en-US" b="1" dirty="0">
                <a:solidFill>
                  <a:srgbClr val="C00000"/>
                </a:solidFill>
              </a:rPr>
              <a:t>群</a:t>
            </a:r>
          </a:p>
        </p:txBody>
      </p:sp>
      <p:sp>
        <p:nvSpPr>
          <p:cNvPr id="23" name="文字方塊 22">
            <a:extLst>
              <a:ext uri="{FF2B5EF4-FFF2-40B4-BE49-F238E27FC236}">
                <a16:creationId xmlns:a16="http://schemas.microsoft.com/office/drawing/2014/main" id="{ED377CB8-9CA2-4EFD-A206-9D1448267C80}"/>
              </a:ext>
            </a:extLst>
          </p:cNvPr>
          <p:cNvSpPr txBox="1"/>
          <p:nvPr/>
        </p:nvSpPr>
        <p:spPr>
          <a:xfrm>
            <a:off x="7102135" y="5912994"/>
            <a:ext cx="1240353" cy="369332"/>
          </a:xfrm>
          <a:prstGeom prst="rect">
            <a:avLst/>
          </a:prstGeom>
          <a:noFill/>
        </p:spPr>
        <p:txBody>
          <a:bodyPr wrap="square" rtlCol="0">
            <a:spAutoFit/>
          </a:bodyPr>
          <a:lstStyle/>
          <a:p>
            <a:r>
              <a:rPr lang="zh-TW" altLang="en-US" b="1" dirty="0">
                <a:solidFill>
                  <a:srgbClr val="C00000"/>
                </a:solidFill>
              </a:rPr>
              <a:t>分</a:t>
            </a:r>
            <a:r>
              <a:rPr lang="en-US" altLang="zh-TW" b="1" dirty="0">
                <a:solidFill>
                  <a:srgbClr val="C00000"/>
                </a:solidFill>
              </a:rPr>
              <a:t>10</a:t>
            </a:r>
            <a:r>
              <a:rPr lang="zh-TW" altLang="en-US" b="1" dirty="0">
                <a:solidFill>
                  <a:srgbClr val="C00000"/>
                </a:solidFill>
              </a:rPr>
              <a:t>群</a:t>
            </a:r>
          </a:p>
        </p:txBody>
      </p:sp>
      <p:pic>
        <p:nvPicPr>
          <p:cNvPr id="9" name="圖片 8">
            <a:extLst>
              <a:ext uri="{FF2B5EF4-FFF2-40B4-BE49-F238E27FC236}">
                <a16:creationId xmlns:a16="http://schemas.microsoft.com/office/drawing/2014/main" id="{86C3F4DE-3CBF-4CFF-9B59-C54153A69F51}"/>
              </a:ext>
            </a:extLst>
          </p:cNvPr>
          <p:cNvPicPr>
            <a:picLocks noChangeAspect="1"/>
          </p:cNvPicPr>
          <p:nvPr/>
        </p:nvPicPr>
        <p:blipFill>
          <a:blip r:embed="rId2"/>
          <a:stretch>
            <a:fillRect/>
          </a:stretch>
        </p:blipFill>
        <p:spPr>
          <a:xfrm>
            <a:off x="428286" y="1980526"/>
            <a:ext cx="2735356" cy="1733518"/>
          </a:xfrm>
          <a:prstGeom prst="rect">
            <a:avLst/>
          </a:prstGeom>
        </p:spPr>
      </p:pic>
      <p:pic>
        <p:nvPicPr>
          <p:cNvPr id="12" name="圖片 11">
            <a:extLst>
              <a:ext uri="{FF2B5EF4-FFF2-40B4-BE49-F238E27FC236}">
                <a16:creationId xmlns:a16="http://schemas.microsoft.com/office/drawing/2014/main" id="{FDA8AAC0-120E-4449-B3A3-1EED0B9B2BB3}"/>
              </a:ext>
            </a:extLst>
          </p:cNvPr>
          <p:cNvPicPr>
            <a:picLocks noChangeAspect="1"/>
          </p:cNvPicPr>
          <p:nvPr/>
        </p:nvPicPr>
        <p:blipFill>
          <a:blip r:embed="rId3"/>
          <a:stretch>
            <a:fillRect/>
          </a:stretch>
        </p:blipFill>
        <p:spPr>
          <a:xfrm>
            <a:off x="3365682" y="1980526"/>
            <a:ext cx="2666791" cy="2711053"/>
          </a:xfrm>
          <a:prstGeom prst="rect">
            <a:avLst/>
          </a:prstGeom>
        </p:spPr>
      </p:pic>
      <p:pic>
        <p:nvPicPr>
          <p:cNvPr id="15" name="圖片 14">
            <a:extLst>
              <a:ext uri="{FF2B5EF4-FFF2-40B4-BE49-F238E27FC236}">
                <a16:creationId xmlns:a16="http://schemas.microsoft.com/office/drawing/2014/main" id="{65C8ED3C-07B4-433F-98B3-4EA8AAC1041A}"/>
              </a:ext>
            </a:extLst>
          </p:cNvPr>
          <p:cNvPicPr>
            <a:picLocks noChangeAspect="1"/>
          </p:cNvPicPr>
          <p:nvPr/>
        </p:nvPicPr>
        <p:blipFill>
          <a:blip r:embed="rId4"/>
          <a:stretch>
            <a:fillRect/>
          </a:stretch>
        </p:blipFill>
        <p:spPr>
          <a:xfrm>
            <a:off x="6234513" y="1980526"/>
            <a:ext cx="2570820" cy="3637550"/>
          </a:xfrm>
          <a:prstGeom prst="rect">
            <a:avLst/>
          </a:prstGeom>
        </p:spPr>
      </p:pic>
      <p:sp>
        <p:nvSpPr>
          <p:cNvPr id="19" name="矩形 18">
            <a:extLst>
              <a:ext uri="{FF2B5EF4-FFF2-40B4-BE49-F238E27FC236}">
                <a16:creationId xmlns:a16="http://schemas.microsoft.com/office/drawing/2014/main" id="{CF5A1D36-B36E-47BF-BA44-C23E5AC84075}"/>
              </a:ext>
            </a:extLst>
          </p:cNvPr>
          <p:cNvSpPr/>
          <p:nvPr/>
        </p:nvSpPr>
        <p:spPr>
          <a:xfrm>
            <a:off x="464259" y="2284479"/>
            <a:ext cx="2666791" cy="34175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0" name="矩形 19">
            <a:extLst>
              <a:ext uri="{FF2B5EF4-FFF2-40B4-BE49-F238E27FC236}">
                <a16:creationId xmlns:a16="http://schemas.microsoft.com/office/drawing/2014/main" id="{7F84C1A4-2DBD-4A31-B626-C7972B45841D}"/>
              </a:ext>
            </a:extLst>
          </p:cNvPr>
          <p:cNvSpPr/>
          <p:nvPr/>
        </p:nvSpPr>
        <p:spPr>
          <a:xfrm>
            <a:off x="3365681" y="2320489"/>
            <a:ext cx="2666791" cy="34175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2" name="矩形 21">
            <a:extLst>
              <a:ext uri="{FF2B5EF4-FFF2-40B4-BE49-F238E27FC236}">
                <a16:creationId xmlns:a16="http://schemas.microsoft.com/office/drawing/2014/main" id="{F0AB06A5-42E3-4A58-B663-567510D524AF}"/>
              </a:ext>
            </a:extLst>
          </p:cNvPr>
          <p:cNvSpPr/>
          <p:nvPr/>
        </p:nvSpPr>
        <p:spPr>
          <a:xfrm>
            <a:off x="6234511" y="2295768"/>
            <a:ext cx="2570819" cy="33046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a:extLst>
              <a:ext uri="{FF2B5EF4-FFF2-40B4-BE49-F238E27FC236}">
                <a16:creationId xmlns:a16="http://schemas.microsoft.com/office/drawing/2014/main" id="{B42F5C49-919B-4203-A021-68064A01293A}"/>
              </a:ext>
            </a:extLst>
          </p:cNvPr>
          <p:cNvSpPr/>
          <p:nvPr/>
        </p:nvSpPr>
        <p:spPr>
          <a:xfrm>
            <a:off x="6234511" y="2662238"/>
            <a:ext cx="2570818" cy="634117"/>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6" name="圖片 5"/>
          <p:cNvPicPr>
            <a:picLocks noChangeAspect="1"/>
          </p:cNvPicPr>
          <p:nvPr/>
        </p:nvPicPr>
        <p:blipFill>
          <a:blip r:embed="rId5"/>
          <a:stretch>
            <a:fillRect/>
          </a:stretch>
        </p:blipFill>
        <p:spPr>
          <a:xfrm>
            <a:off x="8907672" y="2004323"/>
            <a:ext cx="3147669" cy="1315829"/>
          </a:xfrm>
          <a:prstGeom prst="rect">
            <a:avLst/>
          </a:prstGeom>
        </p:spPr>
      </p:pic>
      <p:sp>
        <p:nvSpPr>
          <p:cNvPr id="18" name="文字方塊 17">
            <a:extLst>
              <a:ext uri="{FF2B5EF4-FFF2-40B4-BE49-F238E27FC236}">
                <a16:creationId xmlns:a16="http://schemas.microsoft.com/office/drawing/2014/main" id="{1D9640CE-396A-47F5-8A2D-FBAB91150336}"/>
              </a:ext>
            </a:extLst>
          </p:cNvPr>
          <p:cNvSpPr txBox="1"/>
          <p:nvPr/>
        </p:nvSpPr>
        <p:spPr>
          <a:xfrm>
            <a:off x="10143234" y="3429969"/>
            <a:ext cx="1240353" cy="369332"/>
          </a:xfrm>
          <a:prstGeom prst="rect">
            <a:avLst/>
          </a:prstGeom>
          <a:noFill/>
        </p:spPr>
        <p:txBody>
          <a:bodyPr wrap="square" rtlCol="0">
            <a:spAutoFit/>
          </a:bodyPr>
          <a:lstStyle/>
          <a:p>
            <a:r>
              <a:rPr lang="zh-TW" altLang="en-US" b="1" dirty="0" smtClean="0">
                <a:solidFill>
                  <a:srgbClr val="C00000"/>
                </a:solidFill>
              </a:rPr>
              <a:t>係數</a:t>
            </a:r>
            <a:endParaRPr lang="zh-TW" altLang="en-US" b="1" dirty="0">
              <a:solidFill>
                <a:srgbClr val="C00000"/>
              </a:solidFill>
            </a:endParaRPr>
          </a:p>
        </p:txBody>
      </p:sp>
    </p:spTree>
    <p:extLst>
      <p:ext uri="{BB962C8B-B14F-4D97-AF65-F5344CB8AC3E}">
        <p14:creationId xmlns:p14="http://schemas.microsoft.com/office/powerpoint/2010/main" val="38977605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14B7A137-1484-BF86-552D-9D53F1813EA3}"/>
              </a:ext>
            </a:extLst>
          </p:cNvPr>
          <p:cNvSpPr>
            <a:spLocks noGrp="1"/>
          </p:cNvSpPr>
          <p:nvPr>
            <p:ph type="sldNum" sz="quarter" idx="12"/>
          </p:nvPr>
        </p:nvSpPr>
        <p:spPr/>
        <p:txBody>
          <a:bodyPr/>
          <a:lstStyle/>
          <a:p>
            <a:pPr rtl="0"/>
            <a:fld id="{3A98EE3D-8CD1-4C3F-BD1C-C98C9596463C}" type="slidenum">
              <a:rPr lang="en-US" smtClean="0"/>
              <a:t>25</a:t>
            </a:fld>
            <a:endParaRPr lang="en-US" dirty="0"/>
          </a:p>
        </p:txBody>
      </p:sp>
      <p:grpSp>
        <p:nvGrpSpPr>
          <p:cNvPr id="3" name="群組 2">
            <a:extLst>
              <a:ext uri="{FF2B5EF4-FFF2-40B4-BE49-F238E27FC236}">
                <a16:creationId xmlns:a16="http://schemas.microsoft.com/office/drawing/2014/main" id="{E6B445E0-4424-4F9A-C84F-C28648BB64AF}"/>
              </a:ext>
            </a:extLst>
          </p:cNvPr>
          <p:cNvGrpSpPr/>
          <p:nvPr/>
        </p:nvGrpSpPr>
        <p:grpSpPr>
          <a:xfrm>
            <a:off x="0" y="287879"/>
            <a:ext cx="2172749" cy="551111"/>
            <a:chOff x="0" y="287879"/>
            <a:chExt cx="2172749" cy="551111"/>
          </a:xfrm>
        </p:grpSpPr>
        <p:sp>
          <p:nvSpPr>
            <p:cNvPr id="4" name="矩形 3">
              <a:extLst>
                <a:ext uri="{FF2B5EF4-FFF2-40B4-BE49-F238E27FC236}">
                  <a16:creationId xmlns:a16="http://schemas.microsoft.com/office/drawing/2014/main" id="{D49E18FD-6789-FE59-8848-005AF91924D5}"/>
                </a:ext>
              </a:extLst>
            </p:cNvPr>
            <p:cNvSpPr/>
            <p:nvPr/>
          </p:nvSpPr>
          <p:spPr>
            <a:xfrm>
              <a:off x="0" y="287879"/>
              <a:ext cx="2172749" cy="551111"/>
            </a:xfrm>
            <a:prstGeom prst="rect">
              <a:avLst/>
            </a:prstGeom>
            <a:solidFill>
              <a:srgbClr val="A5B59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529CBC4C-5F6F-D7E1-6230-EDA73B7CAE7B}"/>
                </a:ext>
              </a:extLst>
            </p:cNvPr>
            <p:cNvSpPr txBox="1"/>
            <p:nvPr/>
          </p:nvSpPr>
          <p:spPr>
            <a:xfrm>
              <a:off x="561784" y="331364"/>
              <a:ext cx="800219" cy="461665"/>
            </a:xfrm>
            <a:prstGeom prst="rect">
              <a:avLst/>
            </a:prstGeom>
            <a:noFill/>
          </p:spPr>
          <p:txBody>
            <a:bodyPr wrap="none" rtlCol="0">
              <a:spAutoFit/>
            </a:bodyPr>
            <a:lstStyle/>
            <a:p>
              <a:r>
                <a:rPr lang="zh-TW" altLang="en-US" sz="2400" b="1" dirty="0">
                  <a:solidFill>
                    <a:schemeClr val="bg1">
                      <a:lumMod val="50000"/>
                    </a:schemeClr>
                  </a:solidFill>
                  <a:latin typeface="Microsoft JhengHei UI" panose="020B0604030504040204" pitchFamily="34" charset="-120"/>
                  <a:ea typeface="Microsoft JhengHei UI" panose="020B0604030504040204" pitchFamily="34" charset="-120"/>
                </a:rPr>
                <a:t>全部</a:t>
              </a:r>
            </a:p>
          </p:txBody>
        </p:sp>
      </p:grpSp>
      <p:sp>
        <p:nvSpPr>
          <p:cNvPr id="7" name="內容版面配置區 18">
            <a:extLst>
              <a:ext uri="{FF2B5EF4-FFF2-40B4-BE49-F238E27FC236}">
                <a16:creationId xmlns:a16="http://schemas.microsoft.com/office/drawing/2014/main" id="{582FAE53-2116-A24D-010C-3406C360F6CC}"/>
              </a:ext>
            </a:extLst>
          </p:cNvPr>
          <p:cNvSpPr txBox="1">
            <a:spLocks/>
          </p:cNvSpPr>
          <p:nvPr/>
        </p:nvSpPr>
        <p:spPr>
          <a:xfrm>
            <a:off x="226246" y="945006"/>
            <a:ext cx="10767335" cy="1440342"/>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zh-TW" altLang="en-US" sz="2400" b="1" dirty="0"/>
              <a:t> </a:t>
            </a:r>
            <a:r>
              <a:rPr lang="zh-TW" altLang="en-US" sz="2400" b="1" dirty="0">
                <a:solidFill>
                  <a:schemeClr val="accent1">
                    <a:lumMod val="75000"/>
                  </a:schemeClr>
                </a:solidFill>
              </a:rPr>
              <a:t>說明</a:t>
            </a:r>
            <a:endParaRPr lang="en-US" altLang="zh-TW" sz="2400" b="1" dirty="0">
              <a:solidFill>
                <a:schemeClr val="accent1">
                  <a:lumMod val="75000"/>
                </a:schemeClr>
              </a:solidFill>
            </a:endParaRPr>
          </a:p>
          <a:p>
            <a:pPr marL="292608" lvl="1" indent="0">
              <a:buFont typeface="Calibri" pitchFamily="34" charset="0"/>
              <a:buNone/>
            </a:pPr>
            <a:r>
              <a:rPr lang="zh-TW" altLang="en-US" sz="2000" dirty="0"/>
              <a:t>將</a:t>
            </a:r>
            <a:r>
              <a:rPr lang="zh-TW" altLang="en-US" sz="2000" dirty="0">
                <a:highlight>
                  <a:srgbClr val="FFFF00"/>
                </a:highlight>
              </a:rPr>
              <a:t>全部構面</a:t>
            </a:r>
            <a:r>
              <a:rPr lang="zh-TW" altLang="en-US" sz="2000" dirty="0"/>
              <a:t>的五分量表資料做集群分析，分為</a:t>
            </a:r>
            <a:r>
              <a:rPr lang="en-US" altLang="zh-TW" sz="2000" dirty="0">
                <a:solidFill>
                  <a:srgbClr val="C00000"/>
                </a:solidFill>
              </a:rPr>
              <a:t>4</a:t>
            </a:r>
            <a:r>
              <a:rPr lang="zh-TW" altLang="en-US" sz="2000" dirty="0">
                <a:solidFill>
                  <a:srgbClr val="C00000"/>
                </a:solidFill>
              </a:rPr>
              <a:t>群</a:t>
            </a:r>
            <a:r>
              <a:rPr lang="zh-TW" altLang="en-US" sz="2000" dirty="0"/>
              <a:t>、</a:t>
            </a:r>
            <a:r>
              <a:rPr lang="en-US" altLang="zh-TW" sz="2000" dirty="0">
                <a:solidFill>
                  <a:srgbClr val="C00000"/>
                </a:solidFill>
              </a:rPr>
              <a:t>7</a:t>
            </a:r>
            <a:r>
              <a:rPr lang="zh-TW" altLang="en-US" sz="2000" dirty="0">
                <a:solidFill>
                  <a:srgbClr val="C00000"/>
                </a:solidFill>
              </a:rPr>
              <a:t>群</a:t>
            </a:r>
            <a:r>
              <a:rPr lang="zh-TW" altLang="en-US" sz="2000" dirty="0"/>
              <a:t>、</a:t>
            </a:r>
            <a:r>
              <a:rPr lang="en-US" altLang="zh-TW" sz="2000" dirty="0">
                <a:solidFill>
                  <a:srgbClr val="C00000"/>
                </a:solidFill>
              </a:rPr>
              <a:t>10</a:t>
            </a:r>
            <a:r>
              <a:rPr lang="zh-TW" altLang="en-US" sz="2000" dirty="0">
                <a:solidFill>
                  <a:srgbClr val="C00000"/>
                </a:solidFill>
              </a:rPr>
              <a:t>群</a:t>
            </a:r>
            <a:r>
              <a:rPr lang="zh-TW" altLang="en-US" sz="2000" dirty="0"/>
              <a:t>做比較每群的組成狀況</a:t>
            </a:r>
            <a:endParaRPr lang="zh-TW" altLang="en-US" sz="2400" dirty="0"/>
          </a:p>
        </p:txBody>
      </p:sp>
      <p:sp>
        <p:nvSpPr>
          <p:cNvPr id="28" name="文字方塊 27">
            <a:extLst>
              <a:ext uri="{FF2B5EF4-FFF2-40B4-BE49-F238E27FC236}">
                <a16:creationId xmlns:a16="http://schemas.microsoft.com/office/drawing/2014/main" id="{1D9640CE-396A-47F5-8A2D-FBAB91150336}"/>
              </a:ext>
            </a:extLst>
          </p:cNvPr>
          <p:cNvSpPr txBox="1"/>
          <p:nvPr/>
        </p:nvSpPr>
        <p:spPr>
          <a:xfrm>
            <a:off x="1362003" y="4231427"/>
            <a:ext cx="810746" cy="369332"/>
          </a:xfrm>
          <a:prstGeom prst="rect">
            <a:avLst/>
          </a:prstGeom>
          <a:noFill/>
        </p:spPr>
        <p:txBody>
          <a:bodyPr wrap="square" rtlCol="0">
            <a:spAutoFit/>
          </a:bodyPr>
          <a:lstStyle/>
          <a:p>
            <a:r>
              <a:rPr lang="zh-TW" altLang="en-US" b="1" dirty="0">
                <a:solidFill>
                  <a:srgbClr val="C00000"/>
                </a:solidFill>
              </a:rPr>
              <a:t>分</a:t>
            </a:r>
            <a:r>
              <a:rPr lang="en-US" altLang="zh-TW" b="1" dirty="0">
                <a:solidFill>
                  <a:srgbClr val="C00000"/>
                </a:solidFill>
              </a:rPr>
              <a:t>4</a:t>
            </a:r>
            <a:r>
              <a:rPr lang="zh-TW" altLang="en-US" b="1" dirty="0">
                <a:solidFill>
                  <a:srgbClr val="C00000"/>
                </a:solidFill>
              </a:rPr>
              <a:t>群</a:t>
            </a:r>
          </a:p>
        </p:txBody>
      </p:sp>
      <p:sp>
        <p:nvSpPr>
          <p:cNvPr id="21" name="文字方塊 20">
            <a:extLst>
              <a:ext uri="{FF2B5EF4-FFF2-40B4-BE49-F238E27FC236}">
                <a16:creationId xmlns:a16="http://schemas.microsoft.com/office/drawing/2014/main" id="{C8D8CCFF-CAD1-4AA3-B440-97D707FDF107}"/>
              </a:ext>
            </a:extLst>
          </p:cNvPr>
          <p:cNvSpPr txBox="1"/>
          <p:nvPr/>
        </p:nvSpPr>
        <p:spPr>
          <a:xfrm>
            <a:off x="4196219" y="5233861"/>
            <a:ext cx="810746" cy="369332"/>
          </a:xfrm>
          <a:prstGeom prst="rect">
            <a:avLst/>
          </a:prstGeom>
          <a:noFill/>
        </p:spPr>
        <p:txBody>
          <a:bodyPr wrap="square" rtlCol="0">
            <a:spAutoFit/>
          </a:bodyPr>
          <a:lstStyle/>
          <a:p>
            <a:r>
              <a:rPr lang="zh-TW" altLang="en-US" b="1" dirty="0">
                <a:solidFill>
                  <a:srgbClr val="C00000"/>
                </a:solidFill>
              </a:rPr>
              <a:t>分</a:t>
            </a:r>
            <a:r>
              <a:rPr lang="en-US" altLang="zh-TW" b="1" dirty="0">
                <a:solidFill>
                  <a:srgbClr val="C00000"/>
                </a:solidFill>
              </a:rPr>
              <a:t>7</a:t>
            </a:r>
            <a:r>
              <a:rPr lang="zh-TW" altLang="en-US" b="1" dirty="0">
                <a:solidFill>
                  <a:srgbClr val="C00000"/>
                </a:solidFill>
              </a:rPr>
              <a:t>群</a:t>
            </a:r>
          </a:p>
        </p:txBody>
      </p:sp>
      <p:sp>
        <p:nvSpPr>
          <p:cNvPr id="23" name="文字方塊 22">
            <a:extLst>
              <a:ext uri="{FF2B5EF4-FFF2-40B4-BE49-F238E27FC236}">
                <a16:creationId xmlns:a16="http://schemas.microsoft.com/office/drawing/2014/main" id="{ED377CB8-9CA2-4EFD-A206-9D1448267C80}"/>
              </a:ext>
            </a:extLst>
          </p:cNvPr>
          <p:cNvSpPr txBox="1"/>
          <p:nvPr/>
        </p:nvSpPr>
        <p:spPr>
          <a:xfrm>
            <a:off x="7215024" y="5813779"/>
            <a:ext cx="1240353" cy="369332"/>
          </a:xfrm>
          <a:prstGeom prst="rect">
            <a:avLst/>
          </a:prstGeom>
          <a:noFill/>
        </p:spPr>
        <p:txBody>
          <a:bodyPr wrap="square" rtlCol="0">
            <a:spAutoFit/>
          </a:bodyPr>
          <a:lstStyle/>
          <a:p>
            <a:r>
              <a:rPr lang="zh-TW" altLang="en-US" b="1" dirty="0">
                <a:solidFill>
                  <a:srgbClr val="C00000"/>
                </a:solidFill>
              </a:rPr>
              <a:t>分</a:t>
            </a:r>
            <a:r>
              <a:rPr lang="en-US" altLang="zh-TW" b="1" dirty="0">
                <a:solidFill>
                  <a:srgbClr val="C00000"/>
                </a:solidFill>
              </a:rPr>
              <a:t>10</a:t>
            </a:r>
            <a:r>
              <a:rPr lang="zh-TW" altLang="en-US" b="1" dirty="0">
                <a:solidFill>
                  <a:srgbClr val="C00000"/>
                </a:solidFill>
              </a:rPr>
              <a:t>群</a:t>
            </a:r>
          </a:p>
        </p:txBody>
      </p:sp>
      <p:pic>
        <p:nvPicPr>
          <p:cNvPr id="17" name="圖片 16">
            <a:extLst>
              <a:ext uri="{FF2B5EF4-FFF2-40B4-BE49-F238E27FC236}">
                <a16:creationId xmlns:a16="http://schemas.microsoft.com/office/drawing/2014/main" id="{BB7A94B1-24C0-47F2-AD3B-5B101E7992E1}"/>
              </a:ext>
            </a:extLst>
          </p:cNvPr>
          <p:cNvPicPr>
            <a:picLocks noChangeAspect="1"/>
          </p:cNvPicPr>
          <p:nvPr/>
        </p:nvPicPr>
        <p:blipFill>
          <a:blip r:embed="rId2"/>
          <a:stretch>
            <a:fillRect/>
          </a:stretch>
        </p:blipFill>
        <p:spPr>
          <a:xfrm>
            <a:off x="657963" y="1780049"/>
            <a:ext cx="2311015" cy="2289517"/>
          </a:xfrm>
          <a:prstGeom prst="rect">
            <a:avLst/>
          </a:prstGeom>
        </p:spPr>
      </p:pic>
      <p:pic>
        <p:nvPicPr>
          <p:cNvPr id="18" name="圖片 17">
            <a:extLst>
              <a:ext uri="{FF2B5EF4-FFF2-40B4-BE49-F238E27FC236}">
                <a16:creationId xmlns:a16="http://schemas.microsoft.com/office/drawing/2014/main" id="{F4706215-9173-4286-8AB9-99C7259E5850}"/>
              </a:ext>
            </a:extLst>
          </p:cNvPr>
          <p:cNvPicPr>
            <a:picLocks noChangeAspect="1"/>
          </p:cNvPicPr>
          <p:nvPr/>
        </p:nvPicPr>
        <p:blipFill>
          <a:blip r:embed="rId3"/>
          <a:stretch>
            <a:fillRect/>
          </a:stretch>
        </p:blipFill>
        <p:spPr>
          <a:xfrm>
            <a:off x="6419299" y="1769645"/>
            <a:ext cx="2463970" cy="4076182"/>
          </a:xfrm>
          <a:prstGeom prst="rect">
            <a:avLst/>
          </a:prstGeom>
        </p:spPr>
      </p:pic>
      <p:pic>
        <p:nvPicPr>
          <p:cNvPr id="25" name="圖片 24">
            <a:extLst>
              <a:ext uri="{FF2B5EF4-FFF2-40B4-BE49-F238E27FC236}">
                <a16:creationId xmlns:a16="http://schemas.microsoft.com/office/drawing/2014/main" id="{49243911-BDAE-476B-B96A-059AF427294F}"/>
              </a:ext>
            </a:extLst>
          </p:cNvPr>
          <p:cNvPicPr>
            <a:picLocks noChangeAspect="1"/>
          </p:cNvPicPr>
          <p:nvPr/>
        </p:nvPicPr>
        <p:blipFill>
          <a:blip r:embed="rId4"/>
          <a:stretch>
            <a:fillRect/>
          </a:stretch>
        </p:blipFill>
        <p:spPr>
          <a:xfrm>
            <a:off x="3349042" y="1956980"/>
            <a:ext cx="2401794" cy="3273143"/>
          </a:xfrm>
          <a:prstGeom prst="rect">
            <a:avLst/>
          </a:prstGeom>
        </p:spPr>
      </p:pic>
    </p:spTree>
    <p:extLst>
      <p:ext uri="{BB962C8B-B14F-4D97-AF65-F5344CB8AC3E}">
        <p14:creationId xmlns:p14="http://schemas.microsoft.com/office/powerpoint/2010/main" val="69041509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標題 15">
            <a:extLst>
              <a:ext uri="{FF2B5EF4-FFF2-40B4-BE49-F238E27FC236}">
                <a16:creationId xmlns:a16="http://schemas.microsoft.com/office/drawing/2014/main" id="{855B4CC9-F325-8197-8776-5BE957C5C039}"/>
              </a:ext>
            </a:extLst>
          </p:cNvPr>
          <p:cNvSpPr>
            <a:spLocks noGrp="1"/>
          </p:cNvSpPr>
          <p:nvPr>
            <p:ph type="title"/>
          </p:nvPr>
        </p:nvSpPr>
        <p:spPr>
          <a:xfrm>
            <a:off x="1097280" y="286603"/>
            <a:ext cx="10058400" cy="1450757"/>
          </a:xfrm>
        </p:spPr>
        <p:txBody>
          <a:bodyPr vert="horz" anchor="b">
            <a:normAutofit/>
          </a:bodyPr>
          <a:lstStyle/>
          <a:p>
            <a:r>
              <a:rPr lang="zh-TW" altLang="en-US" dirty="0"/>
              <a:t>集群分析小結</a:t>
            </a:r>
          </a:p>
        </p:txBody>
      </p:sp>
      <p:sp>
        <p:nvSpPr>
          <p:cNvPr id="15" name="投影片編號版面配置區 14">
            <a:extLst>
              <a:ext uri="{FF2B5EF4-FFF2-40B4-BE49-F238E27FC236}">
                <a16:creationId xmlns:a16="http://schemas.microsoft.com/office/drawing/2014/main" id="{C9342CAA-1B70-1245-8193-FE7A342990EB}"/>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26</a:t>
            </a:fld>
            <a:endParaRPr lang="en-US"/>
          </a:p>
        </p:txBody>
      </p:sp>
      <p:sp>
        <p:nvSpPr>
          <p:cNvPr id="4" name="內容版面配置區 18">
            <a:extLst>
              <a:ext uri="{FF2B5EF4-FFF2-40B4-BE49-F238E27FC236}">
                <a16:creationId xmlns:a16="http://schemas.microsoft.com/office/drawing/2014/main" id="{582FAE53-2116-A24D-010C-3406C360F6CC}"/>
              </a:ext>
            </a:extLst>
          </p:cNvPr>
          <p:cNvSpPr txBox="1">
            <a:spLocks/>
          </p:cNvSpPr>
          <p:nvPr/>
        </p:nvSpPr>
        <p:spPr>
          <a:xfrm>
            <a:off x="829330" y="2196449"/>
            <a:ext cx="10944262" cy="1693942"/>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92608" lvl="1" indent="0">
              <a:lnSpc>
                <a:spcPct val="150000"/>
              </a:lnSpc>
              <a:spcBef>
                <a:spcPts val="600"/>
              </a:spcBef>
              <a:buFont typeface="Calibri" pitchFamily="34" charset="0"/>
              <a:buNone/>
            </a:pPr>
            <a:r>
              <a:rPr lang="zh-TW" altLang="en-US" sz="2000" dirty="0" smtClean="0"/>
              <a:t>        </a:t>
            </a:r>
            <a:r>
              <a:rPr lang="zh-TW" altLang="en-US" sz="2000" b="1" i="1" dirty="0" smtClean="0"/>
              <a:t>此份問卷無論是將全體題數亦或是分別</a:t>
            </a:r>
            <a:r>
              <a:rPr lang="zh-TW" altLang="en-US" sz="2000" b="1" i="1" dirty="0"/>
              <a:t>由三個構面去做集群分析</a:t>
            </a:r>
            <a:r>
              <a:rPr lang="zh-TW" altLang="en-US" sz="2000" b="1" i="1" dirty="0" smtClean="0"/>
              <a:t>，出來結果皆不佳，可能原因在於受試者填寫問卷時較易以中間選項作為答題依據，致使分群結果會將多數受試者皆分為同一群集。</a:t>
            </a:r>
            <a:endParaRPr lang="zh-TW" altLang="en-US" sz="2400" b="1" i="1" dirty="0"/>
          </a:p>
        </p:txBody>
      </p:sp>
    </p:spTree>
    <p:extLst>
      <p:ext uri="{BB962C8B-B14F-4D97-AF65-F5344CB8AC3E}">
        <p14:creationId xmlns:p14="http://schemas.microsoft.com/office/powerpoint/2010/main" val="390106868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4C44579-B345-4905-AEBF-24BADAF2354D}"/>
              </a:ext>
            </a:extLst>
          </p:cNvPr>
          <p:cNvSpPr>
            <a:spLocks noGrp="1"/>
          </p:cNvSpPr>
          <p:nvPr>
            <p:ph type="title"/>
          </p:nvPr>
        </p:nvSpPr>
        <p:spPr/>
        <p:txBody>
          <a:bodyPr/>
          <a:lstStyle/>
          <a:p>
            <a:r>
              <a:rPr lang="zh-TW" altLang="en-US" dirty="0"/>
              <a:t>羅吉斯迴歸分析</a:t>
            </a:r>
          </a:p>
        </p:txBody>
      </p:sp>
      <p:graphicFrame>
        <p:nvGraphicFramePr>
          <p:cNvPr id="6" name="內容版面配置區 5">
            <a:extLst>
              <a:ext uri="{FF2B5EF4-FFF2-40B4-BE49-F238E27FC236}">
                <a16:creationId xmlns:a16="http://schemas.microsoft.com/office/drawing/2014/main" id="{34BE52B3-D794-4D5D-B054-896D5AAAA3AC}"/>
              </a:ext>
            </a:extLst>
          </p:cNvPr>
          <p:cNvGraphicFramePr>
            <a:graphicFrameLocks noGrp="1"/>
          </p:cNvGraphicFramePr>
          <p:nvPr>
            <p:ph idx="1"/>
            <p:extLst>
              <p:ext uri="{D42A27DB-BD31-4B8C-83A1-F6EECF244321}">
                <p14:modId xmlns:p14="http://schemas.microsoft.com/office/powerpoint/2010/main" val="1704373527"/>
              </p:ext>
            </p:extLst>
          </p:nvPr>
        </p:nvGraphicFramePr>
        <p:xfrm>
          <a:off x="699911" y="2145146"/>
          <a:ext cx="10058400" cy="376078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投影片編號版面配置區 3">
            <a:extLst>
              <a:ext uri="{FF2B5EF4-FFF2-40B4-BE49-F238E27FC236}">
                <a16:creationId xmlns:a16="http://schemas.microsoft.com/office/drawing/2014/main" id="{FA44C8A5-AEE7-4578-BF06-BFA88609EDE7}"/>
              </a:ext>
            </a:extLst>
          </p:cNvPr>
          <p:cNvSpPr>
            <a:spLocks noGrp="1"/>
          </p:cNvSpPr>
          <p:nvPr>
            <p:ph type="sldNum" sz="quarter" idx="12"/>
          </p:nvPr>
        </p:nvSpPr>
        <p:spPr/>
        <p:txBody>
          <a:bodyPr/>
          <a:lstStyle/>
          <a:p>
            <a:pPr rtl="0"/>
            <a:fld id="{3A98EE3D-8CD1-4C3F-BD1C-C98C9596463C}" type="slidenum">
              <a:rPr lang="en-US" smtClean="0"/>
              <a:t>27</a:t>
            </a:fld>
            <a:endParaRPr lang="en-US" dirty="0"/>
          </a:p>
        </p:txBody>
      </p:sp>
      <p:sp>
        <p:nvSpPr>
          <p:cNvPr id="3" name="文字方塊 2">
            <a:extLst>
              <a:ext uri="{FF2B5EF4-FFF2-40B4-BE49-F238E27FC236}">
                <a16:creationId xmlns:a16="http://schemas.microsoft.com/office/drawing/2014/main" id="{3AE2BA3C-23A7-4A67-86E4-22A2854EB528}"/>
              </a:ext>
            </a:extLst>
          </p:cNvPr>
          <p:cNvSpPr txBox="1"/>
          <p:nvPr/>
        </p:nvSpPr>
        <p:spPr>
          <a:xfrm>
            <a:off x="7986440" y="3416687"/>
            <a:ext cx="1603022" cy="3154710"/>
          </a:xfrm>
          <a:prstGeom prst="rect">
            <a:avLst/>
          </a:prstGeom>
          <a:noFill/>
        </p:spPr>
        <p:txBody>
          <a:bodyPr wrap="square" rtlCol="0">
            <a:spAutoFit/>
          </a:bodyPr>
          <a:lstStyle/>
          <a:p>
            <a:r>
              <a:rPr lang="en-US" altLang="zh-TW" sz="199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0</a:t>
            </a:r>
            <a:endParaRPr lang="zh-TW" altLang="en-US" sz="199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1" name="文字方塊 10">
            <a:extLst>
              <a:ext uri="{FF2B5EF4-FFF2-40B4-BE49-F238E27FC236}">
                <a16:creationId xmlns:a16="http://schemas.microsoft.com/office/drawing/2014/main" id="{E95C762E-96DE-47A9-8F58-7377EA4E93DE}"/>
              </a:ext>
            </a:extLst>
          </p:cNvPr>
          <p:cNvSpPr txBox="1"/>
          <p:nvPr/>
        </p:nvSpPr>
        <p:spPr>
          <a:xfrm>
            <a:off x="10239023" y="3292128"/>
            <a:ext cx="1603022" cy="3154710"/>
          </a:xfrm>
          <a:prstGeom prst="rect">
            <a:avLst/>
          </a:prstGeom>
          <a:noFill/>
        </p:spPr>
        <p:txBody>
          <a:bodyPr wrap="square" rtlCol="0">
            <a:spAutoFit/>
          </a:bodyPr>
          <a:lstStyle/>
          <a:p>
            <a:r>
              <a:rPr lang="en-US" altLang="zh-TW" sz="199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1</a:t>
            </a:r>
            <a:endParaRPr lang="zh-TW" altLang="en-US" sz="199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2" name="文字方塊 11">
            <a:extLst>
              <a:ext uri="{FF2B5EF4-FFF2-40B4-BE49-F238E27FC236}">
                <a16:creationId xmlns:a16="http://schemas.microsoft.com/office/drawing/2014/main" id="{63766FFC-B534-469E-B831-A76A7F0AC18E}"/>
              </a:ext>
            </a:extLst>
          </p:cNvPr>
          <p:cNvSpPr txBox="1"/>
          <p:nvPr/>
        </p:nvSpPr>
        <p:spPr>
          <a:xfrm>
            <a:off x="9704949" y="5319055"/>
            <a:ext cx="852759" cy="769441"/>
          </a:xfrm>
          <a:prstGeom prst="rect">
            <a:avLst/>
          </a:prstGeom>
          <a:noFill/>
        </p:spPr>
        <p:txBody>
          <a:bodyPr wrap="square" rtlCol="0">
            <a:spAutoFit/>
          </a:bodyPr>
          <a:lstStyle/>
          <a:p>
            <a:r>
              <a:rPr lang="en-US" altLang="zh-TW" sz="4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or</a:t>
            </a:r>
            <a:endParaRPr lang="zh-TW" altLang="en-US" sz="4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362434228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14B7A137-1484-BF86-552D-9D53F1813EA3}"/>
              </a:ext>
            </a:extLst>
          </p:cNvPr>
          <p:cNvSpPr>
            <a:spLocks noGrp="1"/>
          </p:cNvSpPr>
          <p:nvPr>
            <p:ph type="sldNum" sz="quarter" idx="12"/>
          </p:nvPr>
        </p:nvSpPr>
        <p:spPr/>
        <p:txBody>
          <a:bodyPr/>
          <a:lstStyle/>
          <a:p>
            <a:pPr rtl="0"/>
            <a:fld id="{3A98EE3D-8CD1-4C3F-BD1C-C98C9596463C}" type="slidenum">
              <a:rPr lang="en-US" smtClean="0"/>
              <a:t>28</a:t>
            </a:fld>
            <a:endParaRPr lang="en-US" dirty="0"/>
          </a:p>
        </p:txBody>
      </p:sp>
      <p:grpSp>
        <p:nvGrpSpPr>
          <p:cNvPr id="3" name="群組 2">
            <a:extLst>
              <a:ext uri="{FF2B5EF4-FFF2-40B4-BE49-F238E27FC236}">
                <a16:creationId xmlns:a16="http://schemas.microsoft.com/office/drawing/2014/main" id="{E6B445E0-4424-4F9A-C84F-C28648BB64AF}"/>
              </a:ext>
            </a:extLst>
          </p:cNvPr>
          <p:cNvGrpSpPr/>
          <p:nvPr/>
        </p:nvGrpSpPr>
        <p:grpSpPr>
          <a:xfrm>
            <a:off x="0" y="287879"/>
            <a:ext cx="2172749" cy="551111"/>
            <a:chOff x="0" y="287879"/>
            <a:chExt cx="2172749" cy="551111"/>
          </a:xfrm>
        </p:grpSpPr>
        <p:sp>
          <p:nvSpPr>
            <p:cNvPr id="4" name="矩形 3">
              <a:extLst>
                <a:ext uri="{FF2B5EF4-FFF2-40B4-BE49-F238E27FC236}">
                  <a16:creationId xmlns:a16="http://schemas.microsoft.com/office/drawing/2014/main" id="{D49E18FD-6789-FE59-8848-005AF91924D5}"/>
                </a:ext>
              </a:extLst>
            </p:cNvPr>
            <p:cNvSpPr/>
            <p:nvPr/>
          </p:nvSpPr>
          <p:spPr>
            <a:xfrm>
              <a:off x="0" y="287879"/>
              <a:ext cx="2172749" cy="551111"/>
            </a:xfrm>
            <a:prstGeom prst="rect">
              <a:avLst/>
            </a:prstGeom>
            <a:solidFill>
              <a:srgbClr val="A5B59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529CBC4C-5F6F-D7E1-6230-EDA73B7CAE7B}"/>
                </a:ext>
              </a:extLst>
            </p:cNvPr>
            <p:cNvSpPr txBox="1"/>
            <p:nvPr/>
          </p:nvSpPr>
          <p:spPr>
            <a:xfrm>
              <a:off x="226247" y="332601"/>
              <a:ext cx="1415772" cy="461665"/>
            </a:xfrm>
            <a:prstGeom prst="rect">
              <a:avLst/>
            </a:prstGeom>
            <a:noFill/>
          </p:spPr>
          <p:txBody>
            <a:bodyPr wrap="none" rtlCol="0">
              <a:spAutoFit/>
            </a:bodyPr>
            <a:lstStyle/>
            <a:p>
              <a:r>
                <a:rPr lang="zh-TW" altLang="en-US" sz="2400" b="1" dirty="0">
                  <a:solidFill>
                    <a:schemeClr val="bg1">
                      <a:lumMod val="50000"/>
                    </a:schemeClr>
                  </a:solidFill>
                  <a:latin typeface="Microsoft JhengHei UI" panose="020B0604030504040204" pitchFamily="34" charset="-120"/>
                  <a:ea typeface="Microsoft JhengHei UI" panose="020B0604030504040204" pitchFamily="34" charset="-120"/>
                </a:rPr>
                <a:t>購買次數</a:t>
              </a:r>
            </a:p>
          </p:txBody>
        </p:sp>
      </p:grpSp>
      <p:sp>
        <p:nvSpPr>
          <p:cNvPr id="7" name="內容版面配置區 18">
            <a:extLst>
              <a:ext uri="{FF2B5EF4-FFF2-40B4-BE49-F238E27FC236}">
                <a16:creationId xmlns:a16="http://schemas.microsoft.com/office/drawing/2014/main" id="{582FAE53-2116-A24D-010C-3406C360F6CC}"/>
              </a:ext>
            </a:extLst>
          </p:cNvPr>
          <p:cNvSpPr txBox="1">
            <a:spLocks/>
          </p:cNvSpPr>
          <p:nvPr/>
        </p:nvSpPr>
        <p:spPr>
          <a:xfrm>
            <a:off x="226247" y="1244471"/>
            <a:ext cx="10944262" cy="1693942"/>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zh-TW" altLang="en-US" sz="2400" b="1" dirty="0"/>
              <a:t> </a:t>
            </a:r>
            <a:r>
              <a:rPr lang="zh-TW" altLang="en-US" sz="2400" b="1" dirty="0">
                <a:solidFill>
                  <a:schemeClr val="accent1">
                    <a:lumMod val="75000"/>
                  </a:schemeClr>
                </a:solidFill>
              </a:rPr>
              <a:t>說明</a:t>
            </a:r>
            <a:endParaRPr lang="en-US" altLang="zh-TW" sz="2400" b="1" dirty="0">
              <a:solidFill>
                <a:schemeClr val="accent1">
                  <a:lumMod val="75000"/>
                </a:schemeClr>
              </a:solidFill>
            </a:endParaRPr>
          </a:p>
          <a:p>
            <a:pPr marL="292608" lvl="1" indent="0">
              <a:lnSpc>
                <a:spcPct val="150000"/>
              </a:lnSpc>
              <a:spcBef>
                <a:spcPts val="600"/>
              </a:spcBef>
              <a:buFont typeface="Calibri" pitchFamily="34" charset="0"/>
              <a:buNone/>
            </a:pPr>
            <a:r>
              <a:rPr lang="zh-TW" altLang="en-US" sz="2000" dirty="0"/>
              <a:t>將</a:t>
            </a:r>
            <a:r>
              <a:rPr lang="zh-TW" altLang="en-US" sz="2000" dirty="0">
                <a:highlight>
                  <a:srgbClr val="FFFF00"/>
                </a:highlight>
              </a:rPr>
              <a:t>購買次數</a:t>
            </a:r>
            <a:r>
              <a:rPr lang="zh-TW" altLang="en-US" sz="2000" dirty="0"/>
              <a:t>資料分為兩類做羅吉斯迴歸分析，將</a:t>
            </a:r>
            <a:r>
              <a:rPr lang="zh-TW" altLang="en-US" sz="2000" dirty="0">
                <a:solidFill>
                  <a:srgbClr val="C00000"/>
                </a:solidFill>
              </a:rPr>
              <a:t>性別</a:t>
            </a:r>
            <a:r>
              <a:rPr lang="zh-TW" altLang="en-US" sz="2000" dirty="0"/>
              <a:t>、</a:t>
            </a:r>
            <a:r>
              <a:rPr lang="zh-TW" altLang="en-US" sz="2000" dirty="0">
                <a:solidFill>
                  <a:srgbClr val="C00000"/>
                </a:solidFill>
              </a:rPr>
              <a:t>年齡</a:t>
            </a:r>
            <a:r>
              <a:rPr lang="zh-TW" altLang="en-US" sz="2000" dirty="0"/>
              <a:t>、</a:t>
            </a:r>
            <a:r>
              <a:rPr lang="zh-TW" altLang="en-US" sz="2000" dirty="0">
                <a:solidFill>
                  <a:srgbClr val="C00000"/>
                </a:solidFill>
              </a:rPr>
              <a:t>教育程度</a:t>
            </a:r>
            <a:r>
              <a:rPr lang="zh-TW" altLang="en-US" sz="2000" dirty="0"/>
              <a:t>、</a:t>
            </a:r>
            <a:r>
              <a:rPr lang="zh-TW" altLang="en-US" sz="2000" dirty="0">
                <a:solidFill>
                  <a:srgbClr val="C00000"/>
                </a:solidFill>
              </a:rPr>
              <a:t>婚姻狀況</a:t>
            </a:r>
            <a:r>
              <a:rPr lang="zh-TW" altLang="en-US" sz="2000" dirty="0"/>
              <a:t>、</a:t>
            </a:r>
            <a:r>
              <a:rPr lang="zh-TW" altLang="en-US" sz="2000" dirty="0">
                <a:solidFill>
                  <a:srgbClr val="C00000"/>
                </a:solidFill>
              </a:rPr>
              <a:t>個人平均月收入</a:t>
            </a:r>
            <a:r>
              <a:rPr lang="zh-TW" altLang="en-US" sz="2000" dirty="0"/>
              <a:t>、</a:t>
            </a:r>
            <a:r>
              <a:rPr lang="zh-TW" altLang="en-US" sz="2000" dirty="0">
                <a:solidFill>
                  <a:srgbClr val="C00000"/>
                </a:solidFill>
              </a:rPr>
              <a:t>從事行業</a:t>
            </a:r>
            <a:r>
              <a:rPr lang="zh-TW" altLang="en-US" sz="2000" dirty="0"/>
              <a:t>、</a:t>
            </a:r>
            <a:r>
              <a:rPr lang="zh-TW" altLang="en-US" sz="2000" dirty="0">
                <a:solidFill>
                  <a:srgbClr val="C00000"/>
                </a:solidFill>
              </a:rPr>
              <a:t>居住地區</a:t>
            </a:r>
            <a:r>
              <a:rPr lang="en-US" altLang="zh-TW" sz="2000" dirty="0"/>
              <a:t>…</a:t>
            </a:r>
            <a:r>
              <a:rPr lang="zh-TW" altLang="en-US" sz="2000" dirty="0"/>
              <a:t>等，當作變數，去查看什麼樣的人購買次數會較高</a:t>
            </a:r>
            <a:r>
              <a:rPr lang="en-US" altLang="zh-TW" sz="2000" dirty="0"/>
              <a:t>?</a:t>
            </a:r>
            <a:endParaRPr lang="zh-TW" altLang="en-US" sz="2400" dirty="0"/>
          </a:p>
        </p:txBody>
      </p:sp>
      <p:pic>
        <p:nvPicPr>
          <p:cNvPr id="8" name="圖片 7">
            <a:extLst>
              <a:ext uri="{FF2B5EF4-FFF2-40B4-BE49-F238E27FC236}">
                <a16:creationId xmlns:a16="http://schemas.microsoft.com/office/drawing/2014/main" id="{620FEA54-E199-45B4-9523-B87EA7D638E6}"/>
              </a:ext>
            </a:extLst>
          </p:cNvPr>
          <p:cNvPicPr>
            <a:picLocks noChangeAspect="1"/>
          </p:cNvPicPr>
          <p:nvPr/>
        </p:nvPicPr>
        <p:blipFill>
          <a:blip r:embed="rId2"/>
          <a:stretch>
            <a:fillRect/>
          </a:stretch>
        </p:blipFill>
        <p:spPr>
          <a:xfrm>
            <a:off x="582954" y="3234568"/>
            <a:ext cx="6242729" cy="685020"/>
          </a:xfrm>
          <a:prstGeom prst="rect">
            <a:avLst/>
          </a:prstGeom>
        </p:spPr>
      </p:pic>
      <p:sp>
        <p:nvSpPr>
          <p:cNvPr id="10" name="文字方塊 9">
            <a:extLst>
              <a:ext uri="{FF2B5EF4-FFF2-40B4-BE49-F238E27FC236}">
                <a16:creationId xmlns:a16="http://schemas.microsoft.com/office/drawing/2014/main" id="{510AFA94-BD2A-4BDC-802B-7E7C95102A38}"/>
              </a:ext>
            </a:extLst>
          </p:cNvPr>
          <p:cNvSpPr txBox="1"/>
          <p:nvPr/>
        </p:nvSpPr>
        <p:spPr>
          <a:xfrm>
            <a:off x="669451" y="4923400"/>
            <a:ext cx="5723042" cy="959045"/>
          </a:xfrm>
          <a:prstGeom prst="rect">
            <a:avLst/>
          </a:prstGeom>
          <a:noFill/>
        </p:spPr>
        <p:txBody>
          <a:bodyPr wrap="none" rtlCol="0">
            <a:spAutoFit/>
          </a:bodyPr>
          <a:lstStyle/>
          <a:p>
            <a:pPr marL="285750" indent="-285750">
              <a:lnSpc>
                <a:spcPct val="150000"/>
              </a:lnSpc>
              <a:buFont typeface="Wingdings" panose="05000000000000000000" pitchFamily="2" charset="2"/>
              <a:buChar char="w"/>
            </a:pPr>
            <a:r>
              <a:rPr lang="en-US" altLang="zh-TW" sz="2000" b="1" dirty="0"/>
              <a:t>0</a:t>
            </a:r>
            <a:r>
              <a:rPr lang="zh-TW" altLang="en-US" sz="2000" b="1" dirty="0"/>
              <a:t> </a:t>
            </a:r>
            <a:r>
              <a:rPr lang="en-US" altLang="zh-TW" sz="2000" b="1" dirty="0"/>
              <a:t>=&gt;</a:t>
            </a:r>
            <a:r>
              <a:rPr lang="zh-TW" altLang="en-US" sz="2000" b="1" dirty="0"/>
              <a:t> 一次以下</a:t>
            </a:r>
            <a:r>
              <a:rPr lang="en-US" altLang="zh-TW" sz="2000" b="1" dirty="0"/>
              <a:t>(</a:t>
            </a:r>
            <a:r>
              <a:rPr lang="zh-TW" altLang="en-US" sz="2000" b="1" dirty="0"/>
              <a:t>含</a:t>
            </a:r>
            <a:r>
              <a:rPr lang="en-US" altLang="zh-TW" sz="2000" b="1" dirty="0"/>
              <a:t>)</a:t>
            </a:r>
          </a:p>
          <a:p>
            <a:pPr marL="285750" indent="-285750">
              <a:lnSpc>
                <a:spcPct val="150000"/>
              </a:lnSpc>
              <a:buFont typeface="Wingdings" panose="05000000000000000000" pitchFamily="2" charset="2"/>
              <a:buChar char="w"/>
            </a:pPr>
            <a:r>
              <a:rPr lang="en-US" altLang="zh-TW" sz="2000" b="1" dirty="0"/>
              <a:t>1</a:t>
            </a:r>
            <a:r>
              <a:rPr lang="zh-TW" altLang="en-US" sz="2000" b="1" dirty="0"/>
              <a:t> </a:t>
            </a:r>
            <a:r>
              <a:rPr lang="en-US" altLang="zh-TW" sz="2000" b="1" dirty="0"/>
              <a:t>=&gt;</a:t>
            </a:r>
            <a:r>
              <a:rPr lang="zh-TW" altLang="en-US" sz="2000" b="1" dirty="0"/>
              <a:t> 二次</a:t>
            </a:r>
            <a:r>
              <a:rPr lang="en-US" altLang="zh-TW" sz="2000" b="1" dirty="0"/>
              <a:t>~</a:t>
            </a:r>
            <a:r>
              <a:rPr lang="zh-TW" altLang="en-US" sz="2000" b="1" dirty="0"/>
              <a:t>三次 、 四次</a:t>
            </a:r>
            <a:r>
              <a:rPr lang="en-US" altLang="zh-TW" sz="2000" b="1" dirty="0"/>
              <a:t>~</a:t>
            </a:r>
            <a:r>
              <a:rPr lang="zh-TW" altLang="en-US" sz="2000" b="1" dirty="0"/>
              <a:t>六次 、 七次以上</a:t>
            </a:r>
            <a:r>
              <a:rPr lang="en-US" altLang="zh-TW" sz="2000" b="1" dirty="0"/>
              <a:t>(</a:t>
            </a:r>
            <a:r>
              <a:rPr lang="zh-TW" altLang="en-US" sz="2000" b="1" dirty="0"/>
              <a:t>含</a:t>
            </a:r>
            <a:r>
              <a:rPr lang="en-US" altLang="zh-TW" sz="2000" b="1" dirty="0"/>
              <a:t>)</a:t>
            </a:r>
            <a:r>
              <a:rPr lang="zh-TW" altLang="en-US" sz="2000" b="1" dirty="0"/>
              <a:t> </a:t>
            </a:r>
          </a:p>
        </p:txBody>
      </p:sp>
      <p:sp>
        <p:nvSpPr>
          <p:cNvPr id="24" name="文字方塊 23">
            <a:extLst>
              <a:ext uri="{FF2B5EF4-FFF2-40B4-BE49-F238E27FC236}">
                <a16:creationId xmlns:a16="http://schemas.microsoft.com/office/drawing/2014/main" id="{89A3A773-0A8D-40B3-9206-2973E0D32737}"/>
              </a:ext>
            </a:extLst>
          </p:cNvPr>
          <p:cNvSpPr txBox="1"/>
          <p:nvPr/>
        </p:nvSpPr>
        <p:spPr>
          <a:xfrm>
            <a:off x="582954" y="4292515"/>
            <a:ext cx="11027378" cy="400110"/>
          </a:xfrm>
          <a:prstGeom prst="rect">
            <a:avLst/>
          </a:prstGeom>
          <a:noFill/>
        </p:spPr>
        <p:txBody>
          <a:bodyPr wrap="none" rtlCol="0">
            <a:spAutoFit/>
          </a:bodyPr>
          <a:lstStyle/>
          <a:p>
            <a:r>
              <a:rPr lang="zh-TW" altLang="en-US" sz="2000" b="1" dirty="0">
                <a:highlight>
                  <a:srgbClr val="00FFFF"/>
                </a:highlight>
              </a:rPr>
              <a:t>判斷指標：當次數少於二次，代表可能是臨時性的需求，不屬於回購率高或忠誠度高的潛在客戶 </a:t>
            </a:r>
          </a:p>
        </p:txBody>
      </p:sp>
    </p:spTree>
    <p:extLst>
      <p:ext uri="{BB962C8B-B14F-4D97-AF65-F5344CB8AC3E}">
        <p14:creationId xmlns:p14="http://schemas.microsoft.com/office/powerpoint/2010/main" val="217460540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14B7A137-1484-BF86-552D-9D53F1813EA3}"/>
              </a:ext>
            </a:extLst>
          </p:cNvPr>
          <p:cNvSpPr>
            <a:spLocks noGrp="1"/>
          </p:cNvSpPr>
          <p:nvPr>
            <p:ph type="sldNum" sz="quarter" idx="12"/>
          </p:nvPr>
        </p:nvSpPr>
        <p:spPr/>
        <p:txBody>
          <a:bodyPr/>
          <a:lstStyle/>
          <a:p>
            <a:pPr rtl="0"/>
            <a:fld id="{3A98EE3D-8CD1-4C3F-BD1C-C98C9596463C}" type="slidenum">
              <a:rPr lang="en-US" smtClean="0"/>
              <a:t>29</a:t>
            </a:fld>
            <a:endParaRPr lang="en-US" dirty="0"/>
          </a:p>
        </p:txBody>
      </p:sp>
      <p:grpSp>
        <p:nvGrpSpPr>
          <p:cNvPr id="3" name="群組 2">
            <a:extLst>
              <a:ext uri="{FF2B5EF4-FFF2-40B4-BE49-F238E27FC236}">
                <a16:creationId xmlns:a16="http://schemas.microsoft.com/office/drawing/2014/main" id="{E6B445E0-4424-4F9A-C84F-C28648BB64AF}"/>
              </a:ext>
            </a:extLst>
          </p:cNvPr>
          <p:cNvGrpSpPr/>
          <p:nvPr/>
        </p:nvGrpSpPr>
        <p:grpSpPr>
          <a:xfrm>
            <a:off x="0" y="287879"/>
            <a:ext cx="2172749" cy="551111"/>
            <a:chOff x="0" y="287879"/>
            <a:chExt cx="2172749" cy="551111"/>
          </a:xfrm>
        </p:grpSpPr>
        <p:sp>
          <p:nvSpPr>
            <p:cNvPr id="4" name="矩形 3">
              <a:extLst>
                <a:ext uri="{FF2B5EF4-FFF2-40B4-BE49-F238E27FC236}">
                  <a16:creationId xmlns:a16="http://schemas.microsoft.com/office/drawing/2014/main" id="{D49E18FD-6789-FE59-8848-005AF91924D5}"/>
                </a:ext>
              </a:extLst>
            </p:cNvPr>
            <p:cNvSpPr/>
            <p:nvPr/>
          </p:nvSpPr>
          <p:spPr>
            <a:xfrm>
              <a:off x="0" y="287879"/>
              <a:ext cx="2172749" cy="551111"/>
            </a:xfrm>
            <a:prstGeom prst="rect">
              <a:avLst/>
            </a:prstGeom>
            <a:solidFill>
              <a:srgbClr val="A5B59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529CBC4C-5F6F-D7E1-6230-EDA73B7CAE7B}"/>
                </a:ext>
              </a:extLst>
            </p:cNvPr>
            <p:cNvSpPr txBox="1"/>
            <p:nvPr/>
          </p:nvSpPr>
          <p:spPr>
            <a:xfrm>
              <a:off x="226247" y="332601"/>
              <a:ext cx="1415772" cy="461665"/>
            </a:xfrm>
            <a:prstGeom prst="rect">
              <a:avLst/>
            </a:prstGeom>
            <a:noFill/>
          </p:spPr>
          <p:txBody>
            <a:bodyPr wrap="none" rtlCol="0">
              <a:spAutoFit/>
            </a:bodyPr>
            <a:lstStyle/>
            <a:p>
              <a:r>
                <a:rPr lang="zh-TW" altLang="en-US" sz="2400" b="1" dirty="0">
                  <a:solidFill>
                    <a:schemeClr val="bg1">
                      <a:lumMod val="50000"/>
                    </a:schemeClr>
                  </a:solidFill>
                  <a:latin typeface="Microsoft JhengHei UI" panose="020B0604030504040204" pitchFamily="34" charset="-120"/>
                  <a:ea typeface="Microsoft JhengHei UI" panose="020B0604030504040204" pitchFamily="34" charset="-120"/>
                </a:rPr>
                <a:t>購買次數</a:t>
              </a:r>
            </a:p>
          </p:txBody>
        </p:sp>
      </p:grpSp>
      <p:sp>
        <p:nvSpPr>
          <p:cNvPr id="7" name="內容版面配置區 18">
            <a:extLst>
              <a:ext uri="{FF2B5EF4-FFF2-40B4-BE49-F238E27FC236}">
                <a16:creationId xmlns:a16="http://schemas.microsoft.com/office/drawing/2014/main" id="{582FAE53-2116-A24D-010C-3406C360F6CC}"/>
              </a:ext>
            </a:extLst>
          </p:cNvPr>
          <p:cNvSpPr txBox="1">
            <a:spLocks/>
          </p:cNvSpPr>
          <p:nvPr/>
        </p:nvSpPr>
        <p:spPr>
          <a:xfrm>
            <a:off x="226247" y="1011477"/>
            <a:ext cx="10944262" cy="1693942"/>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zh-TW" altLang="en-US" sz="2400" b="1" dirty="0"/>
              <a:t> </a:t>
            </a:r>
            <a:r>
              <a:rPr lang="zh-TW" altLang="en-US" sz="2400" b="1" dirty="0">
                <a:solidFill>
                  <a:schemeClr val="accent1">
                    <a:lumMod val="75000"/>
                  </a:schemeClr>
                </a:solidFill>
              </a:rPr>
              <a:t>配</a:t>
            </a:r>
            <a:r>
              <a:rPr lang="zh-TW" altLang="en-US" sz="2400" b="1" dirty="0" smtClean="0">
                <a:solidFill>
                  <a:schemeClr val="accent1">
                    <a:lumMod val="75000"/>
                  </a:schemeClr>
                </a:solidFill>
              </a:rPr>
              <a:t>適度檢定</a:t>
            </a:r>
          </a:p>
          <a:p>
            <a:pPr marL="292608" lvl="1" indent="0">
              <a:lnSpc>
                <a:spcPct val="150000"/>
              </a:lnSpc>
              <a:spcBef>
                <a:spcPts val="600"/>
              </a:spcBef>
              <a:buFont typeface="Calibri" pitchFamily="34" charset="0"/>
              <a:buNone/>
            </a:pPr>
            <a:r>
              <a:rPr lang="en-US" altLang="zh-TW" sz="2000" dirty="0" smtClean="0"/>
              <a:t>H0</a:t>
            </a:r>
            <a:r>
              <a:rPr lang="zh-TW" altLang="en-US" sz="2000" dirty="0" smtClean="0"/>
              <a:t>：資料符合預期配適</a:t>
            </a:r>
            <a:endParaRPr lang="en-US" altLang="zh-TW" sz="2000" dirty="0" smtClean="0"/>
          </a:p>
          <a:p>
            <a:pPr marL="292608" lvl="1" indent="0">
              <a:lnSpc>
                <a:spcPct val="150000"/>
              </a:lnSpc>
              <a:spcBef>
                <a:spcPts val="600"/>
              </a:spcBef>
              <a:buFont typeface="Calibri" pitchFamily="34" charset="0"/>
              <a:buNone/>
            </a:pPr>
            <a:r>
              <a:rPr lang="en-US" altLang="zh-TW" sz="2000" dirty="0" smtClean="0"/>
              <a:t>HA</a:t>
            </a:r>
            <a:r>
              <a:rPr lang="zh-TW" altLang="en-US" sz="2000" dirty="0" smtClean="0"/>
              <a:t>：資料不符合預期配適</a:t>
            </a:r>
            <a:endParaRPr lang="zh-TW" altLang="en-US" sz="2400" dirty="0"/>
          </a:p>
        </p:txBody>
      </p:sp>
      <p:pic>
        <p:nvPicPr>
          <p:cNvPr id="11" name="圖片 10">
            <a:extLst>
              <a:ext uri="{FF2B5EF4-FFF2-40B4-BE49-F238E27FC236}">
                <a16:creationId xmlns:a16="http://schemas.microsoft.com/office/drawing/2014/main" id="{10D4F43C-0863-4E42-9A91-C7E66A953C88}"/>
              </a:ext>
            </a:extLst>
          </p:cNvPr>
          <p:cNvPicPr>
            <a:picLocks noChangeAspect="1"/>
          </p:cNvPicPr>
          <p:nvPr/>
        </p:nvPicPr>
        <p:blipFill>
          <a:blip r:embed="rId2"/>
          <a:stretch>
            <a:fillRect/>
          </a:stretch>
        </p:blipFill>
        <p:spPr>
          <a:xfrm>
            <a:off x="160614" y="2588070"/>
            <a:ext cx="3720773" cy="2280473"/>
          </a:xfrm>
          <a:prstGeom prst="rect">
            <a:avLst/>
          </a:prstGeom>
        </p:spPr>
      </p:pic>
      <p:sp>
        <p:nvSpPr>
          <p:cNvPr id="12" name="矩形 11">
            <a:extLst>
              <a:ext uri="{FF2B5EF4-FFF2-40B4-BE49-F238E27FC236}">
                <a16:creationId xmlns:a16="http://schemas.microsoft.com/office/drawing/2014/main" id="{7F84C1A4-2DBD-4A31-B626-C7972B45841D}"/>
              </a:ext>
            </a:extLst>
          </p:cNvPr>
          <p:cNvSpPr/>
          <p:nvPr/>
        </p:nvSpPr>
        <p:spPr>
          <a:xfrm>
            <a:off x="277027" y="4233528"/>
            <a:ext cx="3511108" cy="47221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B6723756-6B82-4571-A41F-1A018DCFA1FC}"/>
              </a:ext>
            </a:extLst>
          </p:cNvPr>
          <p:cNvSpPr txBox="1"/>
          <p:nvPr/>
        </p:nvSpPr>
        <p:spPr>
          <a:xfrm>
            <a:off x="226247" y="5140979"/>
            <a:ext cx="3728157" cy="646331"/>
          </a:xfrm>
          <a:prstGeom prst="rect">
            <a:avLst/>
          </a:prstGeom>
          <a:noFill/>
        </p:spPr>
        <p:txBody>
          <a:bodyPr wrap="square" rtlCol="0">
            <a:spAutoFit/>
          </a:bodyPr>
          <a:lstStyle/>
          <a:p>
            <a:r>
              <a:rPr lang="zh-TW" altLang="en-US" b="1" dirty="0">
                <a:solidFill>
                  <a:srgbClr val="C00000"/>
                </a:solidFill>
              </a:rPr>
              <a:t>查表後</a:t>
            </a:r>
            <a:r>
              <a:rPr lang="zh-TW" altLang="en-US" b="1" dirty="0" smtClean="0">
                <a:solidFill>
                  <a:srgbClr val="C00000"/>
                </a:solidFill>
              </a:rPr>
              <a:t>結果，</a:t>
            </a:r>
            <a:r>
              <a:rPr lang="en-US" altLang="zh-TW" b="1" dirty="0" smtClean="0">
                <a:solidFill>
                  <a:srgbClr val="C00000"/>
                </a:solidFill>
              </a:rPr>
              <a:t>-2Log</a:t>
            </a:r>
            <a:r>
              <a:rPr lang="zh-TW" altLang="en-US" b="1" dirty="0" smtClean="0">
                <a:solidFill>
                  <a:srgbClr val="C00000"/>
                </a:solidFill>
              </a:rPr>
              <a:t>為</a:t>
            </a:r>
            <a:r>
              <a:rPr lang="en-US" altLang="zh-TW" b="1" dirty="0" smtClean="0">
                <a:solidFill>
                  <a:srgbClr val="C00000"/>
                </a:solidFill>
              </a:rPr>
              <a:t>71.810</a:t>
            </a:r>
            <a:r>
              <a:rPr lang="zh-TW" altLang="en-US" b="1" dirty="0" smtClean="0">
                <a:solidFill>
                  <a:srgbClr val="C00000"/>
                </a:solidFill>
              </a:rPr>
              <a:t>拒絕</a:t>
            </a:r>
            <a:r>
              <a:rPr lang="en-US" altLang="zh-TW" b="1" dirty="0" smtClean="0">
                <a:solidFill>
                  <a:srgbClr val="C00000"/>
                </a:solidFill>
              </a:rPr>
              <a:t>H0</a:t>
            </a:r>
            <a:r>
              <a:rPr lang="zh-TW" altLang="en-US" b="1" dirty="0" smtClean="0">
                <a:solidFill>
                  <a:srgbClr val="C00000"/>
                </a:solidFill>
              </a:rPr>
              <a:t>，表示</a:t>
            </a:r>
            <a:r>
              <a:rPr lang="zh-TW" altLang="en-US" b="1" dirty="0">
                <a:solidFill>
                  <a:srgbClr val="C00000"/>
                </a:solidFill>
              </a:rPr>
              <a:t>資料不符合配適</a:t>
            </a:r>
          </a:p>
        </p:txBody>
      </p:sp>
      <p:sp>
        <p:nvSpPr>
          <p:cNvPr id="14" name="內容版面配置區 18">
            <a:extLst>
              <a:ext uri="{FF2B5EF4-FFF2-40B4-BE49-F238E27FC236}">
                <a16:creationId xmlns:a16="http://schemas.microsoft.com/office/drawing/2014/main" id="{582FAE53-2116-A24D-010C-3406C360F6CC}"/>
              </a:ext>
            </a:extLst>
          </p:cNvPr>
          <p:cNvSpPr txBox="1">
            <a:spLocks/>
          </p:cNvSpPr>
          <p:nvPr/>
        </p:nvSpPr>
        <p:spPr>
          <a:xfrm>
            <a:off x="4002650" y="996204"/>
            <a:ext cx="5648370" cy="1693942"/>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zh-TW" altLang="en-US" sz="2400" b="1" dirty="0"/>
              <a:t> </a:t>
            </a:r>
            <a:r>
              <a:rPr lang="zh-TW" altLang="en-US" sz="2400" b="1" dirty="0">
                <a:solidFill>
                  <a:schemeClr val="accent1">
                    <a:lumMod val="75000"/>
                  </a:schemeClr>
                </a:solidFill>
              </a:rPr>
              <a:t>變數間顯著差異</a:t>
            </a:r>
            <a:endParaRPr lang="zh-TW" altLang="en-US" sz="2400" b="1" dirty="0" smtClean="0">
              <a:solidFill>
                <a:schemeClr val="accent1">
                  <a:lumMod val="75000"/>
                </a:schemeClr>
              </a:solidFill>
            </a:endParaRPr>
          </a:p>
          <a:p>
            <a:pPr marL="292608" lvl="1" indent="0">
              <a:lnSpc>
                <a:spcPct val="150000"/>
              </a:lnSpc>
              <a:spcBef>
                <a:spcPts val="600"/>
              </a:spcBef>
              <a:buFont typeface="Calibri" pitchFamily="34" charset="0"/>
              <a:buNone/>
            </a:pPr>
            <a:r>
              <a:rPr lang="en-US" altLang="zh-TW" sz="2000" dirty="0" smtClean="0"/>
              <a:t>H0</a:t>
            </a:r>
            <a:r>
              <a:rPr lang="zh-TW" altLang="en-US" sz="2000" dirty="0" smtClean="0"/>
              <a:t>：變數間無顯著差異</a:t>
            </a:r>
            <a:endParaRPr lang="en-US" altLang="zh-TW" sz="2000" dirty="0" smtClean="0"/>
          </a:p>
          <a:p>
            <a:pPr marL="292608" lvl="1" indent="0">
              <a:lnSpc>
                <a:spcPct val="150000"/>
              </a:lnSpc>
              <a:spcBef>
                <a:spcPts val="600"/>
              </a:spcBef>
              <a:buFont typeface="Calibri" pitchFamily="34" charset="0"/>
              <a:buNone/>
            </a:pPr>
            <a:r>
              <a:rPr lang="en-US" altLang="zh-TW" sz="2000" dirty="0" smtClean="0"/>
              <a:t>HA</a:t>
            </a:r>
            <a:r>
              <a:rPr lang="zh-TW" altLang="en-US" sz="2000" dirty="0" smtClean="0"/>
              <a:t>：變數間有顯著差異</a:t>
            </a:r>
            <a:endParaRPr lang="zh-TW" altLang="en-US" sz="2400" dirty="0"/>
          </a:p>
        </p:txBody>
      </p:sp>
      <p:pic>
        <p:nvPicPr>
          <p:cNvPr id="15" name="圖片 14">
            <a:extLst>
              <a:ext uri="{FF2B5EF4-FFF2-40B4-BE49-F238E27FC236}">
                <a16:creationId xmlns:a16="http://schemas.microsoft.com/office/drawing/2014/main" id="{1E536C9D-F4BC-4991-8260-7E06898E022C}"/>
              </a:ext>
            </a:extLst>
          </p:cNvPr>
          <p:cNvPicPr>
            <a:picLocks noChangeAspect="1"/>
          </p:cNvPicPr>
          <p:nvPr/>
        </p:nvPicPr>
        <p:blipFill>
          <a:blip r:embed="rId3"/>
          <a:stretch>
            <a:fillRect/>
          </a:stretch>
        </p:blipFill>
        <p:spPr>
          <a:xfrm>
            <a:off x="3944254" y="2548459"/>
            <a:ext cx="3677377" cy="2164289"/>
          </a:xfrm>
          <a:prstGeom prst="rect">
            <a:avLst/>
          </a:prstGeom>
        </p:spPr>
      </p:pic>
      <p:sp>
        <p:nvSpPr>
          <p:cNvPr id="16" name="矩形 15">
            <a:extLst>
              <a:ext uri="{FF2B5EF4-FFF2-40B4-BE49-F238E27FC236}">
                <a16:creationId xmlns:a16="http://schemas.microsoft.com/office/drawing/2014/main" id="{7F84C1A4-2DBD-4A31-B626-C7972B45841D}"/>
              </a:ext>
            </a:extLst>
          </p:cNvPr>
          <p:cNvSpPr/>
          <p:nvPr/>
        </p:nvSpPr>
        <p:spPr>
          <a:xfrm>
            <a:off x="4002650" y="3394496"/>
            <a:ext cx="3511108" cy="47221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a:extLst>
              <a:ext uri="{FF2B5EF4-FFF2-40B4-BE49-F238E27FC236}">
                <a16:creationId xmlns:a16="http://schemas.microsoft.com/office/drawing/2014/main" id="{B6723756-6B82-4571-A41F-1A018DCFA1FC}"/>
              </a:ext>
            </a:extLst>
          </p:cNvPr>
          <p:cNvSpPr txBox="1"/>
          <p:nvPr/>
        </p:nvSpPr>
        <p:spPr>
          <a:xfrm>
            <a:off x="4002650" y="5098667"/>
            <a:ext cx="4160500" cy="646331"/>
          </a:xfrm>
          <a:prstGeom prst="rect">
            <a:avLst/>
          </a:prstGeom>
          <a:noFill/>
        </p:spPr>
        <p:txBody>
          <a:bodyPr wrap="square" rtlCol="0">
            <a:spAutoFit/>
          </a:bodyPr>
          <a:lstStyle/>
          <a:p>
            <a:r>
              <a:rPr lang="zh-TW" altLang="en-US" b="1" dirty="0">
                <a:solidFill>
                  <a:srgbClr val="C00000"/>
                </a:solidFill>
              </a:rPr>
              <a:t>概似</a:t>
            </a:r>
            <a:r>
              <a:rPr lang="zh-TW" altLang="en-US" b="1" dirty="0" smtClean="0">
                <a:solidFill>
                  <a:srgbClr val="C00000"/>
                </a:solidFill>
              </a:rPr>
              <a:t>比值為</a:t>
            </a:r>
            <a:r>
              <a:rPr lang="en-US" altLang="zh-TW" b="1" dirty="0" smtClean="0">
                <a:solidFill>
                  <a:srgbClr val="C00000"/>
                </a:solidFill>
              </a:rPr>
              <a:t>0.0001&lt;0.05</a:t>
            </a:r>
            <a:r>
              <a:rPr lang="zh-TW" altLang="en-US" b="1" dirty="0" smtClean="0">
                <a:solidFill>
                  <a:srgbClr val="C00000"/>
                </a:solidFill>
              </a:rPr>
              <a:t>，拒絕</a:t>
            </a:r>
            <a:r>
              <a:rPr lang="en-US" altLang="zh-TW" b="1" dirty="0" smtClean="0">
                <a:solidFill>
                  <a:srgbClr val="C00000"/>
                </a:solidFill>
              </a:rPr>
              <a:t>H0</a:t>
            </a:r>
            <a:r>
              <a:rPr lang="zh-TW" altLang="en-US" b="1" dirty="0" smtClean="0">
                <a:solidFill>
                  <a:srgbClr val="C00000"/>
                </a:solidFill>
              </a:rPr>
              <a:t>，</a:t>
            </a:r>
            <a:endParaRPr lang="en-US" altLang="zh-TW" b="1" dirty="0" smtClean="0">
              <a:solidFill>
                <a:srgbClr val="C00000"/>
              </a:solidFill>
            </a:endParaRPr>
          </a:p>
          <a:p>
            <a:r>
              <a:rPr lang="zh-TW" altLang="en-US" b="1" dirty="0">
                <a:solidFill>
                  <a:srgbClr val="C00000"/>
                </a:solidFill>
              </a:rPr>
              <a:t>表示變數間有顯著差異</a:t>
            </a:r>
          </a:p>
        </p:txBody>
      </p:sp>
      <p:pic>
        <p:nvPicPr>
          <p:cNvPr id="6" name="圖片 5"/>
          <p:cNvPicPr>
            <a:picLocks noChangeAspect="1"/>
          </p:cNvPicPr>
          <p:nvPr/>
        </p:nvPicPr>
        <p:blipFill>
          <a:blip r:embed="rId4"/>
          <a:stretch>
            <a:fillRect/>
          </a:stretch>
        </p:blipFill>
        <p:spPr>
          <a:xfrm>
            <a:off x="7774733" y="3231069"/>
            <a:ext cx="4277038" cy="920004"/>
          </a:xfrm>
          <a:prstGeom prst="rect">
            <a:avLst/>
          </a:prstGeom>
        </p:spPr>
      </p:pic>
      <p:sp>
        <p:nvSpPr>
          <p:cNvPr id="20" name="矩形 19">
            <a:extLst>
              <a:ext uri="{FF2B5EF4-FFF2-40B4-BE49-F238E27FC236}">
                <a16:creationId xmlns:a16="http://schemas.microsoft.com/office/drawing/2014/main" id="{7F84C1A4-2DBD-4A31-B626-C7972B45841D}"/>
              </a:ext>
            </a:extLst>
          </p:cNvPr>
          <p:cNvSpPr/>
          <p:nvPr/>
        </p:nvSpPr>
        <p:spPr>
          <a:xfrm>
            <a:off x="9908088" y="3862234"/>
            <a:ext cx="2143683" cy="37129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內容版面配置區 18">
            <a:extLst>
              <a:ext uri="{FF2B5EF4-FFF2-40B4-BE49-F238E27FC236}">
                <a16:creationId xmlns:a16="http://schemas.microsoft.com/office/drawing/2014/main" id="{582FAE53-2116-A24D-010C-3406C360F6CC}"/>
              </a:ext>
            </a:extLst>
          </p:cNvPr>
          <p:cNvSpPr txBox="1">
            <a:spLocks/>
          </p:cNvSpPr>
          <p:nvPr/>
        </p:nvSpPr>
        <p:spPr>
          <a:xfrm>
            <a:off x="7513758" y="937813"/>
            <a:ext cx="4538013" cy="1368276"/>
          </a:xfrm>
          <a:prstGeom prst="rect">
            <a:avLst/>
          </a:prstGeom>
        </p:spPr>
        <p:txBody>
          <a:bodyPr>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zh-TW" altLang="en-US" sz="2400" b="1" dirty="0"/>
              <a:t> </a:t>
            </a:r>
            <a:r>
              <a:rPr lang="zh-TW" altLang="en-US" sz="2400" b="1" dirty="0">
                <a:solidFill>
                  <a:schemeClr val="accent1">
                    <a:lumMod val="75000"/>
                  </a:schemeClr>
                </a:solidFill>
              </a:rPr>
              <a:t>正確</a:t>
            </a:r>
            <a:r>
              <a:rPr lang="zh-TW" altLang="en-US" sz="2400" b="1" dirty="0" smtClean="0">
                <a:solidFill>
                  <a:schemeClr val="accent1">
                    <a:lumMod val="75000"/>
                  </a:schemeClr>
                </a:solidFill>
              </a:rPr>
              <a:t>率表格</a:t>
            </a:r>
          </a:p>
          <a:p>
            <a:pPr marL="292608" lvl="1" indent="0">
              <a:lnSpc>
                <a:spcPct val="150000"/>
              </a:lnSpc>
              <a:spcBef>
                <a:spcPts val="600"/>
              </a:spcBef>
              <a:buFont typeface="Calibri" pitchFamily="34" charset="0"/>
              <a:buNone/>
            </a:pPr>
            <a:r>
              <a:rPr lang="zh-TW" altLang="en-US" sz="2000" dirty="0" smtClean="0"/>
              <a:t>準確度：</a:t>
            </a:r>
            <a:r>
              <a:rPr lang="en-US" altLang="zh-TW" sz="2000" dirty="0" smtClean="0"/>
              <a:t>88.8%</a:t>
            </a:r>
          </a:p>
          <a:p>
            <a:pPr marL="292608" lvl="1" indent="0">
              <a:lnSpc>
                <a:spcPct val="150000"/>
              </a:lnSpc>
              <a:spcBef>
                <a:spcPts val="600"/>
              </a:spcBef>
              <a:buFont typeface="Calibri" pitchFamily="34" charset="0"/>
              <a:buNone/>
            </a:pPr>
            <a:r>
              <a:rPr lang="zh-TW" altLang="en-US" sz="2000" dirty="0" smtClean="0"/>
              <a:t>敏感度：</a:t>
            </a:r>
            <a:r>
              <a:rPr lang="en-US" altLang="zh-TW" sz="2000" dirty="0" smtClean="0"/>
              <a:t>58.5%</a:t>
            </a:r>
          </a:p>
          <a:p>
            <a:pPr marL="292608" lvl="1" indent="0">
              <a:lnSpc>
                <a:spcPct val="150000"/>
              </a:lnSpc>
              <a:spcBef>
                <a:spcPts val="600"/>
              </a:spcBef>
              <a:buFont typeface="Calibri" pitchFamily="34" charset="0"/>
              <a:buNone/>
            </a:pPr>
            <a:r>
              <a:rPr lang="zh-TW" altLang="en-US" sz="2000" dirty="0"/>
              <a:t>特異性</a:t>
            </a:r>
            <a:r>
              <a:rPr lang="zh-TW" altLang="en-US" sz="2000" dirty="0" smtClean="0"/>
              <a:t>：</a:t>
            </a:r>
            <a:r>
              <a:rPr lang="en-US" altLang="zh-TW" sz="2000" dirty="0" smtClean="0"/>
              <a:t>96.4%</a:t>
            </a:r>
            <a:endParaRPr lang="zh-TW" altLang="en-US" sz="2000" dirty="0"/>
          </a:p>
        </p:txBody>
      </p:sp>
    </p:spTree>
    <p:extLst>
      <p:ext uri="{BB962C8B-B14F-4D97-AF65-F5344CB8AC3E}">
        <p14:creationId xmlns:p14="http://schemas.microsoft.com/office/powerpoint/2010/main" val="299898519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標題 15">
            <a:extLst>
              <a:ext uri="{FF2B5EF4-FFF2-40B4-BE49-F238E27FC236}">
                <a16:creationId xmlns:a16="http://schemas.microsoft.com/office/drawing/2014/main" id="{855B4CC9-F325-8197-8776-5BE957C5C039}"/>
              </a:ext>
            </a:extLst>
          </p:cNvPr>
          <p:cNvSpPr>
            <a:spLocks noGrp="1"/>
          </p:cNvSpPr>
          <p:nvPr>
            <p:ph type="title"/>
          </p:nvPr>
        </p:nvSpPr>
        <p:spPr>
          <a:xfrm>
            <a:off x="1097280" y="286603"/>
            <a:ext cx="10058400" cy="1450757"/>
          </a:xfrm>
        </p:spPr>
        <p:txBody>
          <a:bodyPr vert="horz" anchor="b">
            <a:normAutofit/>
          </a:bodyPr>
          <a:lstStyle/>
          <a:p>
            <a:r>
              <a:rPr lang="zh-TW" altLang="en-US"/>
              <a:t>緒論</a:t>
            </a:r>
          </a:p>
        </p:txBody>
      </p:sp>
      <p:sp>
        <p:nvSpPr>
          <p:cNvPr id="15" name="投影片編號版面配置區 14">
            <a:extLst>
              <a:ext uri="{FF2B5EF4-FFF2-40B4-BE49-F238E27FC236}">
                <a16:creationId xmlns:a16="http://schemas.microsoft.com/office/drawing/2014/main" id="{C9342CAA-1B70-1245-8193-FE7A342990EB}"/>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3</a:t>
            </a:fld>
            <a:endParaRPr lang="en-US"/>
          </a:p>
        </p:txBody>
      </p:sp>
      <p:graphicFrame>
        <p:nvGraphicFramePr>
          <p:cNvPr id="28" name="內容版面配置區 18">
            <a:extLst>
              <a:ext uri="{FF2B5EF4-FFF2-40B4-BE49-F238E27FC236}">
                <a16:creationId xmlns:a16="http://schemas.microsoft.com/office/drawing/2014/main" id="{39773373-0FF0-539F-1DE7-6971C898CC66}"/>
              </a:ext>
            </a:extLst>
          </p:cNvPr>
          <p:cNvGraphicFramePr>
            <a:graphicFrameLocks noGrp="1"/>
          </p:cNvGraphicFramePr>
          <p:nvPr>
            <p:ph idx="1"/>
            <p:extLst>
              <p:ext uri="{D42A27DB-BD31-4B8C-83A1-F6EECF244321}">
                <p14:modId xmlns:p14="http://schemas.microsoft.com/office/powerpoint/2010/main" val="1150487481"/>
              </p:ext>
            </p:extLst>
          </p:nvPr>
        </p:nvGraphicFramePr>
        <p:xfrm>
          <a:off x="1097280" y="2108201"/>
          <a:ext cx="10058400" cy="37608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20141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14B7A137-1484-BF86-552D-9D53F1813EA3}"/>
              </a:ext>
            </a:extLst>
          </p:cNvPr>
          <p:cNvSpPr>
            <a:spLocks noGrp="1"/>
          </p:cNvSpPr>
          <p:nvPr>
            <p:ph type="sldNum" sz="quarter" idx="12"/>
          </p:nvPr>
        </p:nvSpPr>
        <p:spPr/>
        <p:txBody>
          <a:bodyPr/>
          <a:lstStyle/>
          <a:p>
            <a:pPr rtl="0"/>
            <a:fld id="{3A98EE3D-8CD1-4C3F-BD1C-C98C9596463C}" type="slidenum">
              <a:rPr lang="en-US" smtClean="0"/>
              <a:t>30</a:t>
            </a:fld>
            <a:endParaRPr lang="en-US" dirty="0"/>
          </a:p>
        </p:txBody>
      </p:sp>
      <p:grpSp>
        <p:nvGrpSpPr>
          <p:cNvPr id="3" name="群組 2">
            <a:extLst>
              <a:ext uri="{FF2B5EF4-FFF2-40B4-BE49-F238E27FC236}">
                <a16:creationId xmlns:a16="http://schemas.microsoft.com/office/drawing/2014/main" id="{E6B445E0-4424-4F9A-C84F-C28648BB64AF}"/>
              </a:ext>
            </a:extLst>
          </p:cNvPr>
          <p:cNvGrpSpPr/>
          <p:nvPr/>
        </p:nvGrpSpPr>
        <p:grpSpPr>
          <a:xfrm>
            <a:off x="0" y="287879"/>
            <a:ext cx="2172749" cy="551111"/>
            <a:chOff x="0" y="287879"/>
            <a:chExt cx="2172749" cy="551111"/>
          </a:xfrm>
        </p:grpSpPr>
        <p:sp>
          <p:nvSpPr>
            <p:cNvPr id="4" name="矩形 3">
              <a:extLst>
                <a:ext uri="{FF2B5EF4-FFF2-40B4-BE49-F238E27FC236}">
                  <a16:creationId xmlns:a16="http://schemas.microsoft.com/office/drawing/2014/main" id="{D49E18FD-6789-FE59-8848-005AF91924D5}"/>
                </a:ext>
              </a:extLst>
            </p:cNvPr>
            <p:cNvSpPr/>
            <p:nvPr/>
          </p:nvSpPr>
          <p:spPr>
            <a:xfrm>
              <a:off x="0" y="287879"/>
              <a:ext cx="2172749" cy="551111"/>
            </a:xfrm>
            <a:prstGeom prst="rect">
              <a:avLst/>
            </a:prstGeom>
            <a:solidFill>
              <a:srgbClr val="A5B59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529CBC4C-5F6F-D7E1-6230-EDA73B7CAE7B}"/>
                </a:ext>
              </a:extLst>
            </p:cNvPr>
            <p:cNvSpPr txBox="1"/>
            <p:nvPr/>
          </p:nvSpPr>
          <p:spPr>
            <a:xfrm>
              <a:off x="226247" y="332601"/>
              <a:ext cx="1415772" cy="461665"/>
            </a:xfrm>
            <a:prstGeom prst="rect">
              <a:avLst/>
            </a:prstGeom>
            <a:noFill/>
          </p:spPr>
          <p:txBody>
            <a:bodyPr wrap="none" rtlCol="0">
              <a:spAutoFit/>
            </a:bodyPr>
            <a:lstStyle/>
            <a:p>
              <a:r>
                <a:rPr lang="zh-TW" altLang="en-US" sz="2400" b="1" dirty="0">
                  <a:solidFill>
                    <a:schemeClr val="bg1">
                      <a:lumMod val="50000"/>
                    </a:schemeClr>
                  </a:solidFill>
                  <a:latin typeface="Microsoft JhengHei UI" panose="020B0604030504040204" pitchFamily="34" charset="-120"/>
                  <a:ea typeface="Microsoft JhengHei UI" panose="020B0604030504040204" pitchFamily="34" charset="-120"/>
                </a:rPr>
                <a:t>購買金額</a:t>
              </a:r>
            </a:p>
          </p:txBody>
        </p:sp>
      </p:grpSp>
      <p:sp>
        <p:nvSpPr>
          <p:cNvPr id="13" name="內容版面配置區 18">
            <a:extLst>
              <a:ext uri="{FF2B5EF4-FFF2-40B4-BE49-F238E27FC236}">
                <a16:creationId xmlns:a16="http://schemas.microsoft.com/office/drawing/2014/main" id="{A27939A2-A6EB-45C5-BA31-E01FF75A63D3}"/>
              </a:ext>
            </a:extLst>
          </p:cNvPr>
          <p:cNvSpPr txBox="1">
            <a:spLocks/>
          </p:cNvSpPr>
          <p:nvPr/>
        </p:nvSpPr>
        <p:spPr>
          <a:xfrm>
            <a:off x="226247" y="1244471"/>
            <a:ext cx="10944262" cy="1693942"/>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zh-TW" altLang="en-US" sz="2400" b="1" dirty="0"/>
              <a:t> </a:t>
            </a:r>
            <a:r>
              <a:rPr lang="zh-TW" altLang="en-US" sz="2400" b="1" dirty="0">
                <a:solidFill>
                  <a:schemeClr val="accent1">
                    <a:lumMod val="75000"/>
                  </a:schemeClr>
                </a:solidFill>
              </a:rPr>
              <a:t>說明</a:t>
            </a:r>
            <a:endParaRPr lang="en-US" altLang="zh-TW" sz="2400" b="1" dirty="0">
              <a:solidFill>
                <a:schemeClr val="accent1">
                  <a:lumMod val="75000"/>
                </a:schemeClr>
              </a:solidFill>
            </a:endParaRPr>
          </a:p>
          <a:p>
            <a:pPr marL="292608" lvl="1" indent="0">
              <a:lnSpc>
                <a:spcPct val="150000"/>
              </a:lnSpc>
              <a:spcBef>
                <a:spcPts val="600"/>
              </a:spcBef>
              <a:buFont typeface="Calibri" pitchFamily="34" charset="0"/>
              <a:buNone/>
            </a:pPr>
            <a:r>
              <a:rPr lang="zh-TW" altLang="en-US" sz="2000" dirty="0"/>
              <a:t>將</a:t>
            </a:r>
            <a:r>
              <a:rPr lang="zh-TW" altLang="en-US" sz="2000" dirty="0">
                <a:highlight>
                  <a:srgbClr val="FFFF00"/>
                </a:highlight>
              </a:rPr>
              <a:t>購買金額</a:t>
            </a:r>
            <a:r>
              <a:rPr lang="zh-TW" altLang="en-US" sz="2000" dirty="0"/>
              <a:t>資料分為兩類做羅吉斯迴歸分析，將</a:t>
            </a:r>
            <a:r>
              <a:rPr lang="zh-TW" altLang="en-US" sz="2000" dirty="0">
                <a:solidFill>
                  <a:srgbClr val="C00000"/>
                </a:solidFill>
              </a:rPr>
              <a:t>性別</a:t>
            </a:r>
            <a:r>
              <a:rPr lang="zh-TW" altLang="en-US" sz="2000" dirty="0"/>
              <a:t>、</a:t>
            </a:r>
            <a:r>
              <a:rPr lang="zh-TW" altLang="en-US" sz="2000" dirty="0">
                <a:solidFill>
                  <a:srgbClr val="C00000"/>
                </a:solidFill>
              </a:rPr>
              <a:t>年齡</a:t>
            </a:r>
            <a:r>
              <a:rPr lang="zh-TW" altLang="en-US" sz="2000" dirty="0"/>
              <a:t>、</a:t>
            </a:r>
            <a:r>
              <a:rPr lang="zh-TW" altLang="en-US" sz="2000" dirty="0">
                <a:solidFill>
                  <a:srgbClr val="C00000"/>
                </a:solidFill>
              </a:rPr>
              <a:t>教育程度</a:t>
            </a:r>
            <a:r>
              <a:rPr lang="zh-TW" altLang="en-US" sz="2000" dirty="0"/>
              <a:t>、</a:t>
            </a:r>
            <a:r>
              <a:rPr lang="zh-TW" altLang="en-US" sz="2000" dirty="0">
                <a:solidFill>
                  <a:srgbClr val="C00000"/>
                </a:solidFill>
              </a:rPr>
              <a:t>婚姻狀況</a:t>
            </a:r>
            <a:r>
              <a:rPr lang="zh-TW" altLang="en-US" sz="2000" dirty="0"/>
              <a:t>、</a:t>
            </a:r>
            <a:r>
              <a:rPr lang="zh-TW" altLang="en-US" sz="2000" dirty="0">
                <a:solidFill>
                  <a:srgbClr val="C00000"/>
                </a:solidFill>
              </a:rPr>
              <a:t>個人平均月收入</a:t>
            </a:r>
            <a:r>
              <a:rPr lang="zh-TW" altLang="en-US" sz="2000" dirty="0"/>
              <a:t>、</a:t>
            </a:r>
            <a:r>
              <a:rPr lang="zh-TW" altLang="en-US" sz="2000" dirty="0">
                <a:solidFill>
                  <a:srgbClr val="C00000"/>
                </a:solidFill>
              </a:rPr>
              <a:t>從事行業</a:t>
            </a:r>
            <a:r>
              <a:rPr lang="zh-TW" altLang="en-US" sz="2000" dirty="0"/>
              <a:t>、</a:t>
            </a:r>
            <a:r>
              <a:rPr lang="zh-TW" altLang="en-US" sz="2000" dirty="0">
                <a:solidFill>
                  <a:srgbClr val="C00000"/>
                </a:solidFill>
              </a:rPr>
              <a:t>居住地區</a:t>
            </a:r>
            <a:r>
              <a:rPr lang="en-US" altLang="zh-TW" sz="2000" dirty="0"/>
              <a:t>…</a:t>
            </a:r>
            <a:r>
              <a:rPr lang="zh-TW" altLang="en-US" sz="2000" dirty="0"/>
              <a:t>等，當作變數，去查看什麼樣的人</a:t>
            </a:r>
            <a:r>
              <a:rPr lang="zh-TW" altLang="en-US" sz="2000" dirty="0">
                <a:highlight>
                  <a:srgbClr val="FFFF00"/>
                </a:highlight>
              </a:rPr>
              <a:t>購買金額</a:t>
            </a:r>
            <a:r>
              <a:rPr lang="zh-TW" altLang="en-US" sz="2000" dirty="0"/>
              <a:t>會較高</a:t>
            </a:r>
            <a:r>
              <a:rPr lang="en-US" altLang="zh-TW" sz="2000" dirty="0"/>
              <a:t>?</a:t>
            </a:r>
            <a:endParaRPr lang="zh-TW" altLang="en-US" sz="2400" dirty="0"/>
          </a:p>
        </p:txBody>
      </p:sp>
      <p:pic>
        <p:nvPicPr>
          <p:cNvPr id="8" name="圖片 7">
            <a:extLst>
              <a:ext uri="{FF2B5EF4-FFF2-40B4-BE49-F238E27FC236}">
                <a16:creationId xmlns:a16="http://schemas.microsoft.com/office/drawing/2014/main" id="{CFBADE86-8160-4CFE-B49D-5470A2073EF7}"/>
              </a:ext>
            </a:extLst>
          </p:cNvPr>
          <p:cNvPicPr>
            <a:picLocks noChangeAspect="1"/>
          </p:cNvPicPr>
          <p:nvPr/>
        </p:nvPicPr>
        <p:blipFill>
          <a:blip r:embed="rId2"/>
          <a:stretch>
            <a:fillRect/>
          </a:stretch>
        </p:blipFill>
        <p:spPr>
          <a:xfrm>
            <a:off x="669451" y="3185814"/>
            <a:ext cx="8400154" cy="899544"/>
          </a:xfrm>
          <a:prstGeom prst="rect">
            <a:avLst/>
          </a:prstGeom>
        </p:spPr>
      </p:pic>
      <p:sp>
        <p:nvSpPr>
          <p:cNvPr id="16" name="文字方塊 15">
            <a:extLst>
              <a:ext uri="{FF2B5EF4-FFF2-40B4-BE49-F238E27FC236}">
                <a16:creationId xmlns:a16="http://schemas.microsoft.com/office/drawing/2014/main" id="{6F0922EA-369B-4FD8-8E77-626E3A8118EE}"/>
              </a:ext>
            </a:extLst>
          </p:cNvPr>
          <p:cNvSpPr txBox="1"/>
          <p:nvPr/>
        </p:nvSpPr>
        <p:spPr>
          <a:xfrm>
            <a:off x="669451" y="4292515"/>
            <a:ext cx="8193269" cy="400110"/>
          </a:xfrm>
          <a:prstGeom prst="rect">
            <a:avLst/>
          </a:prstGeom>
          <a:noFill/>
        </p:spPr>
        <p:txBody>
          <a:bodyPr wrap="none" rtlCol="0">
            <a:spAutoFit/>
          </a:bodyPr>
          <a:lstStyle/>
          <a:p>
            <a:r>
              <a:rPr lang="zh-TW" altLang="en-US" sz="2000" b="1" dirty="0">
                <a:highlight>
                  <a:srgbClr val="00FFFF"/>
                </a:highlight>
              </a:rPr>
              <a:t>判斷指標：當金額平均大於</a:t>
            </a:r>
            <a:r>
              <a:rPr lang="en-US" altLang="zh-TW" sz="2000" b="1" dirty="0">
                <a:highlight>
                  <a:srgbClr val="00FFFF"/>
                </a:highlight>
              </a:rPr>
              <a:t>3000</a:t>
            </a:r>
            <a:r>
              <a:rPr lang="zh-TW" altLang="en-US" sz="2000" b="1" dirty="0">
                <a:highlight>
                  <a:srgbClr val="00FFFF"/>
                </a:highlight>
              </a:rPr>
              <a:t>元，代表</a:t>
            </a:r>
            <a:r>
              <a:rPr lang="zh-TW" altLang="en-US" sz="2000" b="1" dirty="0" smtClean="0">
                <a:highlight>
                  <a:srgbClr val="00FFFF"/>
                </a:highlight>
              </a:rPr>
              <a:t>是較具消費</a:t>
            </a:r>
            <a:r>
              <a:rPr lang="zh-TW" altLang="en-US" sz="2000" b="1" dirty="0">
                <a:highlight>
                  <a:srgbClr val="00FFFF"/>
                </a:highlight>
              </a:rPr>
              <a:t>能力的潛在顧客</a:t>
            </a:r>
          </a:p>
        </p:txBody>
      </p:sp>
      <p:sp>
        <p:nvSpPr>
          <p:cNvPr id="17" name="文字方塊 16">
            <a:extLst>
              <a:ext uri="{FF2B5EF4-FFF2-40B4-BE49-F238E27FC236}">
                <a16:creationId xmlns:a16="http://schemas.microsoft.com/office/drawing/2014/main" id="{6EC23DAA-64F4-4633-B3D2-0778E8A074E3}"/>
              </a:ext>
            </a:extLst>
          </p:cNvPr>
          <p:cNvSpPr txBox="1"/>
          <p:nvPr/>
        </p:nvSpPr>
        <p:spPr>
          <a:xfrm>
            <a:off x="669451" y="4940026"/>
            <a:ext cx="6361037" cy="959045"/>
          </a:xfrm>
          <a:prstGeom prst="rect">
            <a:avLst/>
          </a:prstGeom>
          <a:noFill/>
        </p:spPr>
        <p:txBody>
          <a:bodyPr wrap="none" rtlCol="0">
            <a:spAutoFit/>
          </a:bodyPr>
          <a:lstStyle/>
          <a:p>
            <a:pPr marL="285750" indent="-285750">
              <a:lnSpc>
                <a:spcPct val="150000"/>
              </a:lnSpc>
              <a:buFont typeface="Wingdings" panose="05000000000000000000" pitchFamily="2" charset="2"/>
              <a:buChar char="w"/>
            </a:pPr>
            <a:r>
              <a:rPr lang="en-US" altLang="zh-TW" sz="2000" b="1" dirty="0"/>
              <a:t>0</a:t>
            </a:r>
            <a:r>
              <a:rPr lang="zh-TW" altLang="en-US" sz="2000" b="1" dirty="0"/>
              <a:t> </a:t>
            </a:r>
            <a:r>
              <a:rPr lang="en-US" altLang="zh-TW" sz="2000" b="1" dirty="0"/>
              <a:t>=&gt;</a:t>
            </a:r>
            <a:r>
              <a:rPr lang="zh-TW" altLang="en-US" sz="2000" b="1" dirty="0"/>
              <a:t> </a:t>
            </a:r>
            <a:r>
              <a:rPr lang="en-US" altLang="zh-TW" sz="2000" b="1" dirty="0"/>
              <a:t>500</a:t>
            </a:r>
            <a:r>
              <a:rPr lang="zh-TW" altLang="en-US" sz="2000" b="1" dirty="0"/>
              <a:t>元以下</a:t>
            </a:r>
            <a:r>
              <a:rPr lang="en-US" altLang="zh-TW" sz="2000" b="1" dirty="0"/>
              <a:t>(</a:t>
            </a:r>
            <a:r>
              <a:rPr lang="zh-TW" altLang="en-US" sz="2000" b="1" dirty="0"/>
              <a:t>含</a:t>
            </a:r>
            <a:r>
              <a:rPr lang="en-US" altLang="zh-TW" sz="2000" b="1" dirty="0"/>
              <a:t>)</a:t>
            </a:r>
            <a:r>
              <a:rPr lang="zh-TW" altLang="en-US" sz="2000" b="1" dirty="0"/>
              <a:t> 、 </a:t>
            </a:r>
            <a:r>
              <a:rPr lang="en-US" altLang="zh-TW" sz="2000" b="1" dirty="0"/>
              <a:t>501-1500</a:t>
            </a:r>
            <a:r>
              <a:rPr lang="zh-TW" altLang="en-US" sz="2000" b="1" dirty="0"/>
              <a:t>元 、 </a:t>
            </a:r>
            <a:r>
              <a:rPr lang="en-US" altLang="zh-TW" sz="2000" b="1" dirty="0"/>
              <a:t>1501-3000</a:t>
            </a:r>
            <a:r>
              <a:rPr lang="zh-TW" altLang="en-US" sz="2000" b="1" dirty="0"/>
              <a:t>元</a:t>
            </a:r>
            <a:endParaRPr lang="en-US" altLang="zh-TW" sz="2000" b="1" dirty="0"/>
          </a:p>
          <a:p>
            <a:pPr marL="285750" indent="-285750">
              <a:lnSpc>
                <a:spcPct val="150000"/>
              </a:lnSpc>
              <a:buFont typeface="Wingdings" panose="05000000000000000000" pitchFamily="2" charset="2"/>
              <a:buChar char="w"/>
            </a:pPr>
            <a:r>
              <a:rPr lang="en-US" altLang="zh-TW" sz="2000" b="1" dirty="0"/>
              <a:t>1</a:t>
            </a:r>
            <a:r>
              <a:rPr lang="zh-TW" altLang="en-US" sz="2000" b="1" dirty="0"/>
              <a:t> </a:t>
            </a:r>
            <a:r>
              <a:rPr lang="en-US" altLang="zh-TW" sz="2000" b="1" dirty="0"/>
              <a:t>=&gt;</a:t>
            </a:r>
            <a:r>
              <a:rPr lang="zh-TW" altLang="en-US" sz="2000" b="1" dirty="0"/>
              <a:t> </a:t>
            </a:r>
            <a:r>
              <a:rPr lang="en-US" altLang="zh-TW" sz="2000" b="1" dirty="0"/>
              <a:t>3001-5000</a:t>
            </a:r>
            <a:r>
              <a:rPr lang="zh-TW" altLang="en-US" sz="2000" b="1" dirty="0"/>
              <a:t>元 、 </a:t>
            </a:r>
            <a:r>
              <a:rPr lang="en-US" altLang="zh-TW" sz="2000" b="1" dirty="0"/>
              <a:t>5000</a:t>
            </a:r>
            <a:r>
              <a:rPr lang="zh-TW" altLang="en-US" sz="2000" b="1" dirty="0"/>
              <a:t>元以上</a:t>
            </a:r>
          </a:p>
        </p:txBody>
      </p:sp>
    </p:spTree>
    <p:extLst>
      <p:ext uri="{BB962C8B-B14F-4D97-AF65-F5344CB8AC3E}">
        <p14:creationId xmlns:p14="http://schemas.microsoft.com/office/powerpoint/2010/main" val="25913366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圖片 18"/>
          <p:cNvPicPr>
            <a:picLocks noChangeAspect="1"/>
          </p:cNvPicPr>
          <p:nvPr/>
        </p:nvPicPr>
        <p:blipFill>
          <a:blip r:embed="rId2"/>
          <a:stretch>
            <a:fillRect/>
          </a:stretch>
        </p:blipFill>
        <p:spPr>
          <a:xfrm>
            <a:off x="3716342" y="2598662"/>
            <a:ext cx="3846508" cy="2278029"/>
          </a:xfrm>
          <a:prstGeom prst="rect">
            <a:avLst/>
          </a:prstGeom>
        </p:spPr>
      </p:pic>
      <p:pic>
        <p:nvPicPr>
          <p:cNvPr id="18" name="圖片 17"/>
          <p:cNvPicPr>
            <a:picLocks noChangeAspect="1"/>
          </p:cNvPicPr>
          <p:nvPr/>
        </p:nvPicPr>
        <p:blipFill>
          <a:blip r:embed="rId3"/>
          <a:stretch>
            <a:fillRect/>
          </a:stretch>
        </p:blipFill>
        <p:spPr>
          <a:xfrm>
            <a:off x="0" y="2542304"/>
            <a:ext cx="3912692" cy="2297004"/>
          </a:xfrm>
          <a:prstGeom prst="rect">
            <a:avLst/>
          </a:prstGeom>
        </p:spPr>
      </p:pic>
      <p:sp>
        <p:nvSpPr>
          <p:cNvPr id="2" name="投影片編號版面配置區 1">
            <a:extLst>
              <a:ext uri="{FF2B5EF4-FFF2-40B4-BE49-F238E27FC236}">
                <a16:creationId xmlns:a16="http://schemas.microsoft.com/office/drawing/2014/main" id="{14B7A137-1484-BF86-552D-9D53F1813EA3}"/>
              </a:ext>
            </a:extLst>
          </p:cNvPr>
          <p:cNvSpPr>
            <a:spLocks noGrp="1"/>
          </p:cNvSpPr>
          <p:nvPr>
            <p:ph type="sldNum" sz="quarter" idx="12"/>
          </p:nvPr>
        </p:nvSpPr>
        <p:spPr/>
        <p:txBody>
          <a:bodyPr/>
          <a:lstStyle/>
          <a:p>
            <a:pPr rtl="0"/>
            <a:fld id="{3A98EE3D-8CD1-4C3F-BD1C-C98C9596463C}" type="slidenum">
              <a:rPr lang="en-US" smtClean="0"/>
              <a:t>31</a:t>
            </a:fld>
            <a:endParaRPr lang="en-US" dirty="0"/>
          </a:p>
        </p:txBody>
      </p:sp>
      <p:grpSp>
        <p:nvGrpSpPr>
          <p:cNvPr id="3" name="群組 2">
            <a:extLst>
              <a:ext uri="{FF2B5EF4-FFF2-40B4-BE49-F238E27FC236}">
                <a16:creationId xmlns:a16="http://schemas.microsoft.com/office/drawing/2014/main" id="{E6B445E0-4424-4F9A-C84F-C28648BB64AF}"/>
              </a:ext>
            </a:extLst>
          </p:cNvPr>
          <p:cNvGrpSpPr/>
          <p:nvPr/>
        </p:nvGrpSpPr>
        <p:grpSpPr>
          <a:xfrm>
            <a:off x="0" y="287879"/>
            <a:ext cx="2172749" cy="551111"/>
            <a:chOff x="0" y="287879"/>
            <a:chExt cx="2172749" cy="551111"/>
          </a:xfrm>
        </p:grpSpPr>
        <p:sp>
          <p:nvSpPr>
            <p:cNvPr id="4" name="矩形 3">
              <a:extLst>
                <a:ext uri="{FF2B5EF4-FFF2-40B4-BE49-F238E27FC236}">
                  <a16:creationId xmlns:a16="http://schemas.microsoft.com/office/drawing/2014/main" id="{D49E18FD-6789-FE59-8848-005AF91924D5}"/>
                </a:ext>
              </a:extLst>
            </p:cNvPr>
            <p:cNvSpPr/>
            <p:nvPr/>
          </p:nvSpPr>
          <p:spPr>
            <a:xfrm>
              <a:off x="0" y="287879"/>
              <a:ext cx="2172749" cy="551111"/>
            </a:xfrm>
            <a:prstGeom prst="rect">
              <a:avLst/>
            </a:prstGeom>
            <a:solidFill>
              <a:srgbClr val="A5B59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529CBC4C-5F6F-D7E1-6230-EDA73B7CAE7B}"/>
                </a:ext>
              </a:extLst>
            </p:cNvPr>
            <p:cNvSpPr txBox="1"/>
            <p:nvPr/>
          </p:nvSpPr>
          <p:spPr>
            <a:xfrm>
              <a:off x="226247" y="332601"/>
              <a:ext cx="1415772" cy="461665"/>
            </a:xfrm>
            <a:prstGeom prst="rect">
              <a:avLst/>
            </a:prstGeom>
            <a:noFill/>
          </p:spPr>
          <p:txBody>
            <a:bodyPr wrap="none" rtlCol="0">
              <a:spAutoFit/>
            </a:bodyPr>
            <a:lstStyle/>
            <a:p>
              <a:r>
                <a:rPr lang="zh-TW" altLang="en-US" sz="2400" b="1" dirty="0" smtClean="0">
                  <a:solidFill>
                    <a:schemeClr val="bg1">
                      <a:lumMod val="50000"/>
                    </a:schemeClr>
                  </a:solidFill>
                  <a:latin typeface="Microsoft JhengHei UI" panose="020B0604030504040204" pitchFamily="34" charset="-120"/>
                  <a:ea typeface="Microsoft JhengHei UI" panose="020B0604030504040204" pitchFamily="34" charset="-120"/>
                </a:rPr>
                <a:t>購買金額</a:t>
              </a:r>
              <a:endParaRPr lang="zh-TW" altLang="en-US" sz="2400" b="1" dirty="0">
                <a:solidFill>
                  <a:schemeClr val="bg1">
                    <a:lumMod val="50000"/>
                  </a:schemeClr>
                </a:solidFill>
                <a:latin typeface="Microsoft JhengHei UI" panose="020B0604030504040204" pitchFamily="34" charset="-120"/>
                <a:ea typeface="Microsoft JhengHei UI" panose="020B0604030504040204" pitchFamily="34" charset="-120"/>
              </a:endParaRPr>
            </a:p>
          </p:txBody>
        </p:sp>
      </p:grpSp>
      <p:sp>
        <p:nvSpPr>
          <p:cNvPr id="7" name="內容版面配置區 18">
            <a:extLst>
              <a:ext uri="{FF2B5EF4-FFF2-40B4-BE49-F238E27FC236}">
                <a16:creationId xmlns:a16="http://schemas.microsoft.com/office/drawing/2014/main" id="{582FAE53-2116-A24D-010C-3406C360F6CC}"/>
              </a:ext>
            </a:extLst>
          </p:cNvPr>
          <p:cNvSpPr txBox="1">
            <a:spLocks/>
          </p:cNvSpPr>
          <p:nvPr/>
        </p:nvSpPr>
        <p:spPr>
          <a:xfrm>
            <a:off x="226247" y="1068411"/>
            <a:ext cx="10944262" cy="1693942"/>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zh-TW" altLang="en-US" sz="2400" b="1" dirty="0"/>
              <a:t> </a:t>
            </a:r>
            <a:r>
              <a:rPr lang="zh-TW" altLang="en-US" sz="2400" b="1" dirty="0">
                <a:solidFill>
                  <a:schemeClr val="accent1">
                    <a:lumMod val="75000"/>
                  </a:schemeClr>
                </a:solidFill>
              </a:rPr>
              <a:t>配</a:t>
            </a:r>
            <a:r>
              <a:rPr lang="zh-TW" altLang="en-US" sz="2400" b="1" dirty="0" smtClean="0">
                <a:solidFill>
                  <a:schemeClr val="accent1">
                    <a:lumMod val="75000"/>
                  </a:schemeClr>
                </a:solidFill>
              </a:rPr>
              <a:t>適度檢定</a:t>
            </a:r>
          </a:p>
          <a:p>
            <a:pPr marL="292608" lvl="1" indent="0">
              <a:lnSpc>
                <a:spcPct val="150000"/>
              </a:lnSpc>
              <a:spcBef>
                <a:spcPts val="600"/>
              </a:spcBef>
              <a:buFont typeface="Calibri" pitchFamily="34" charset="0"/>
              <a:buNone/>
            </a:pPr>
            <a:r>
              <a:rPr lang="en-US" altLang="zh-TW" sz="2000" dirty="0" smtClean="0"/>
              <a:t>H0</a:t>
            </a:r>
            <a:r>
              <a:rPr lang="zh-TW" altLang="en-US" sz="2000" dirty="0" smtClean="0"/>
              <a:t>：資料符合預期配適</a:t>
            </a:r>
            <a:endParaRPr lang="en-US" altLang="zh-TW" sz="2000" dirty="0" smtClean="0"/>
          </a:p>
          <a:p>
            <a:pPr marL="292608" lvl="1" indent="0">
              <a:lnSpc>
                <a:spcPct val="150000"/>
              </a:lnSpc>
              <a:spcBef>
                <a:spcPts val="600"/>
              </a:spcBef>
              <a:buFont typeface="Calibri" pitchFamily="34" charset="0"/>
              <a:buNone/>
            </a:pPr>
            <a:r>
              <a:rPr lang="en-US" altLang="zh-TW" sz="2000" dirty="0" smtClean="0"/>
              <a:t>HA</a:t>
            </a:r>
            <a:r>
              <a:rPr lang="zh-TW" altLang="en-US" sz="2000" dirty="0" smtClean="0"/>
              <a:t>：資料不符合預期配適</a:t>
            </a:r>
            <a:endParaRPr lang="zh-TW" altLang="en-US" sz="2400" dirty="0"/>
          </a:p>
        </p:txBody>
      </p:sp>
      <p:sp>
        <p:nvSpPr>
          <p:cNvPr id="12" name="矩形 11">
            <a:extLst>
              <a:ext uri="{FF2B5EF4-FFF2-40B4-BE49-F238E27FC236}">
                <a16:creationId xmlns:a16="http://schemas.microsoft.com/office/drawing/2014/main" id="{7F84C1A4-2DBD-4A31-B626-C7972B45841D}"/>
              </a:ext>
            </a:extLst>
          </p:cNvPr>
          <p:cNvSpPr/>
          <p:nvPr/>
        </p:nvSpPr>
        <p:spPr>
          <a:xfrm>
            <a:off x="205234" y="4240455"/>
            <a:ext cx="3511108" cy="38830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B6723756-6B82-4571-A41F-1A018DCFA1FC}"/>
              </a:ext>
            </a:extLst>
          </p:cNvPr>
          <p:cNvSpPr txBox="1"/>
          <p:nvPr/>
        </p:nvSpPr>
        <p:spPr>
          <a:xfrm>
            <a:off x="226247" y="4839745"/>
            <a:ext cx="3490095" cy="646331"/>
          </a:xfrm>
          <a:prstGeom prst="rect">
            <a:avLst/>
          </a:prstGeom>
          <a:noFill/>
        </p:spPr>
        <p:txBody>
          <a:bodyPr wrap="square" rtlCol="0">
            <a:spAutoFit/>
          </a:bodyPr>
          <a:lstStyle/>
          <a:p>
            <a:r>
              <a:rPr lang="zh-TW" altLang="en-US" b="1" dirty="0">
                <a:solidFill>
                  <a:srgbClr val="C00000"/>
                </a:solidFill>
              </a:rPr>
              <a:t>查表後</a:t>
            </a:r>
            <a:r>
              <a:rPr lang="zh-TW" altLang="en-US" b="1" dirty="0" smtClean="0">
                <a:solidFill>
                  <a:srgbClr val="C00000"/>
                </a:solidFill>
              </a:rPr>
              <a:t>結果，</a:t>
            </a:r>
            <a:r>
              <a:rPr lang="en-US" altLang="zh-TW" b="1" dirty="0" smtClean="0">
                <a:solidFill>
                  <a:srgbClr val="C00000"/>
                </a:solidFill>
              </a:rPr>
              <a:t>-2Log</a:t>
            </a:r>
            <a:r>
              <a:rPr lang="zh-TW" altLang="en-US" b="1" dirty="0" smtClean="0">
                <a:solidFill>
                  <a:srgbClr val="C00000"/>
                </a:solidFill>
              </a:rPr>
              <a:t>為</a:t>
            </a:r>
            <a:r>
              <a:rPr lang="en-US" altLang="zh-TW" b="1" dirty="0" smtClean="0">
                <a:solidFill>
                  <a:srgbClr val="C00000"/>
                </a:solidFill>
              </a:rPr>
              <a:t>11.511</a:t>
            </a:r>
            <a:r>
              <a:rPr lang="zh-TW" altLang="en-US" b="1" dirty="0" smtClean="0">
                <a:solidFill>
                  <a:srgbClr val="C00000"/>
                </a:solidFill>
              </a:rPr>
              <a:t>不拒絕</a:t>
            </a:r>
            <a:r>
              <a:rPr lang="en-US" altLang="zh-TW" b="1" dirty="0" smtClean="0">
                <a:solidFill>
                  <a:srgbClr val="C00000"/>
                </a:solidFill>
              </a:rPr>
              <a:t>H0</a:t>
            </a:r>
            <a:r>
              <a:rPr lang="zh-TW" altLang="en-US" b="1" dirty="0" smtClean="0">
                <a:solidFill>
                  <a:srgbClr val="C00000"/>
                </a:solidFill>
              </a:rPr>
              <a:t>，表示資料</a:t>
            </a:r>
            <a:r>
              <a:rPr lang="zh-TW" altLang="en-US" b="1" dirty="0">
                <a:solidFill>
                  <a:srgbClr val="C00000"/>
                </a:solidFill>
                <a:highlight>
                  <a:srgbClr val="FFFF00"/>
                </a:highlight>
                <a:latin typeface="+mj-ea"/>
                <a:ea typeface="+mj-ea"/>
              </a:rPr>
              <a:t>符合配適</a:t>
            </a:r>
            <a:endParaRPr lang="zh-TW" altLang="en-US" sz="2000" b="1" dirty="0">
              <a:solidFill>
                <a:srgbClr val="C00000"/>
              </a:solidFill>
              <a:highlight>
                <a:srgbClr val="FFFF00"/>
              </a:highlight>
              <a:latin typeface="+mj-ea"/>
              <a:ea typeface="+mj-ea"/>
            </a:endParaRPr>
          </a:p>
        </p:txBody>
      </p:sp>
      <p:sp>
        <p:nvSpPr>
          <p:cNvPr id="14" name="內容版面配置區 18">
            <a:extLst>
              <a:ext uri="{FF2B5EF4-FFF2-40B4-BE49-F238E27FC236}">
                <a16:creationId xmlns:a16="http://schemas.microsoft.com/office/drawing/2014/main" id="{582FAE53-2116-A24D-010C-3406C360F6CC}"/>
              </a:ext>
            </a:extLst>
          </p:cNvPr>
          <p:cNvSpPr txBox="1">
            <a:spLocks/>
          </p:cNvSpPr>
          <p:nvPr/>
        </p:nvSpPr>
        <p:spPr>
          <a:xfrm>
            <a:off x="3815354" y="1068411"/>
            <a:ext cx="3501507" cy="1693942"/>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zh-TW" altLang="en-US" sz="2400" b="1" dirty="0"/>
              <a:t> </a:t>
            </a:r>
            <a:r>
              <a:rPr lang="zh-TW" altLang="en-US" sz="2400" b="1" dirty="0">
                <a:solidFill>
                  <a:schemeClr val="accent1">
                    <a:lumMod val="75000"/>
                  </a:schemeClr>
                </a:solidFill>
              </a:rPr>
              <a:t>變數間顯著差異</a:t>
            </a:r>
            <a:endParaRPr lang="zh-TW" altLang="en-US" sz="2400" b="1" dirty="0" smtClean="0">
              <a:solidFill>
                <a:schemeClr val="accent1">
                  <a:lumMod val="75000"/>
                </a:schemeClr>
              </a:solidFill>
            </a:endParaRPr>
          </a:p>
          <a:p>
            <a:pPr marL="292608" lvl="1" indent="0">
              <a:lnSpc>
                <a:spcPct val="150000"/>
              </a:lnSpc>
              <a:spcBef>
                <a:spcPts val="600"/>
              </a:spcBef>
              <a:buFont typeface="Calibri" pitchFamily="34" charset="0"/>
              <a:buNone/>
            </a:pPr>
            <a:r>
              <a:rPr lang="en-US" altLang="zh-TW" sz="2000" dirty="0" smtClean="0"/>
              <a:t>H0</a:t>
            </a:r>
            <a:r>
              <a:rPr lang="zh-TW" altLang="en-US" sz="2000" dirty="0" smtClean="0"/>
              <a:t>：變數間無顯著差異</a:t>
            </a:r>
            <a:endParaRPr lang="en-US" altLang="zh-TW" sz="2000" dirty="0" smtClean="0"/>
          </a:p>
          <a:p>
            <a:pPr marL="292608" lvl="1" indent="0">
              <a:lnSpc>
                <a:spcPct val="150000"/>
              </a:lnSpc>
              <a:spcBef>
                <a:spcPts val="600"/>
              </a:spcBef>
              <a:buFont typeface="Calibri" pitchFamily="34" charset="0"/>
              <a:buNone/>
            </a:pPr>
            <a:r>
              <a:rPr lang="en-US" altLang="zh-TW" sz="2000" dirty="0" smtClean="0"/>
              <a:t>HA</a:t>
            </a:r>
            <a:r>
              <a:rPr lang="zh-TW" altLang="en-US" sz="2000" dirty="0" smtClean="0"/>
              <a:t>：變數間有顯著差異</a:t>
            </a:r>
            <a:endParaRPr lang="zh-TW" altLang="en-US" sz="2400" dirty="0"/>
          </a:p>
        </p:txBody>
      </p:sp>
      <p:sp>
        <p:nvSpPr>
          <p:cNvPr id="16" name="矩形 15">
            <a:extLst>
              <a:ext uri="{FF2B5EF4-FFF2-40B4-BE49-F238E27FC236}">
                <a16:creationId xmlns:a16="http://schemas.microsoft.com/office/drawing/2014/main" id="{7F84C1A4-2DBD-4A31-B626-C7972B45841D}"/>
              </a:ext>
            </a:extLst>
          </p:cNvPr>
          <p:cNvSpPr/>
          <p:nvPr/>
        </p:nvSpPr>
        <p:spPr>
          <a:xfrm>
            <a:off x="3843811" y="3472862"/>
            <a:ext cx="3511108" cy="41837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a:extLst>
              <a:ext uri="{FF2B5EF4-FFF2-40B4-BE49-F238E27FC236}">
                <a16:creationId xmlns:a16="http://schemas.microsoft.com/office/drawing/2014/main" id="{B6723756-6B82-4571-A41F-1A018DCFA1FC}"/>
              </a:ext>
            </a:extLst>
          </p:cNvPr>
          <p:cNvSpPr txBox="1"/>
          <p:nvPr/>
        </p:nvSpPr>
        <p:spPr>
          <a:xfrm>
            <a:off x="3815354" y="4895666"/>
            <a:ext cx="4160500" cy="646331"/>
          </a:xfrm>
          <a:prstGeom prst="rect">
            <a:avLst/>
          </a:prstGeom>
          <a:noFill/>
        </p:spPr>
        <p:txBody>
          <a:bodyPr wrap="square" rtlCol="0">
            <a:spAutoFit/>
          </a:bodyPr>
          <a:lstStyle/>
          <a:p>
            <a:r>
              <a:rPr lang="zh-TW" altLang="en-US" b="1" dirty="0">
                <a:solidFill>
                  <a:srgbClr val="C00000"/>
                </a:solidFill>
              </a:rPr>
              <a:t>概似</a:t>
            </a:r>
            <a:r>
              <a:rPr lang="zh-TW" altLang="en-US" b="1" dirty="0" smtClean="0">
                <a:solidFill>
                  <a:srgbClr val="C00000"/>
                </a:solidFill>
              </a:rPr>
              <a:t>比值為</a:t>
            </a:r>
            <a:r>
              <a:rPr lang="en-US" altLang="zh-TW" b="1" dirty="0" smtClean="0">
                <a:solidFill>
                  <a:srgbClr val="C00000"/>
                </a:solidFill>
              </a:rPr>
              <a:t>0.0001&lt;0.05</a:t>
            </a:r>
            <a:r>
              <a:rPr lang="zh-TW" altLang="en-US" b="1" dirty="0" smtClean="0">
                <a:solidFill>
                  <a:srgbClr val="C00000"/>
                </a:solidFill>
              </a:rPr>
              <a:t>，拒絕</a:t>
            </a:r>
            <a:r>
              <a:rPr lang="en-US" altLang="zh-TW" b="1" dirty="0" smtClean="0">
                <a:solidFill>
                  <a:srgbClr val="C00000"/>
                </a:solidFill>
              </a:rPr>
              <a:t>H0</a:t>
            </a:r>
            <a:r>
              <a:rPr lang="zh-TW" altLang="en-US" b="1" dirty="0" smtClean="0">
                <a:solidFill>
                  <a:srgbClr val="C00000"/>
                </a:solidFill>
              </a:rPr>
              <a:t>，</a:t>
            </a:r>
            <a:endParaRPr lang="en-US" altLang="zh-TW" b="1" dirty="0" smtClean="0">
              <a:solidFill>
                <a:srgbClr val="C00000"/>
              </a:solidFill>
            </a:endParaRPr>
          </a:p>
          <a:p>
            <a:r>
              <a:rPr lang="zh-TW" altLang="en-US" b="1" dirty="0">
                <a:solidFill>
                  <a:srgbClr val="C00000"/>
                </a:solidFill>
              </a:rPr>
              <a:t>表示變數間有顯著差異</a:t>
            </a:r>
          </a:p>
        </p:txBody>
      </p:sp>
      <p:pic>
        <p:nvPicPr>
          <p:cNvPr id="6" name="圖片 5"/>
          <p:cNvPicPr>
            <a:picLocks noChangeAspect="1"/>
          </p:cNvPicPr>
          <p:nvPr/>
        </p:nvPicPr>
        <p:blipFill>
          <a:blip r:embed="rId4"/>
          <a:stretch>
            <a:fillRect/>
          </a:stretch>
        </p:blipFill>
        <p:spPr>
          <a:xfrm>
            <a:off x="7570482" y="3287720"/>
            <a:ext cx="4424563" cy="899911"/>
          </a:xfrm>
          <a:prstGeom prst="rect">
            <a:avLst/>
          </a:prstGeom>
        </p:spPr>
      </p:pic>
      <p:sp>
        <p:nvSpPr>
          <p:cNvPr id="20" name="內容版面配置區 18">
            <a:extLst>
              <a:ext uri="{FF2B5EF4-FFF2-40B4-BE49-F238E27FC236}">
                <a16:creationId xmlns:a16="http://schemas.microsoft.com/office/drawing/2014/main" id="{582FAE53-2116-A24D-010C-3406C360F6CC}"/>
              </a:ext>
            </a:extLst>
          </p:cNvPr>
          <p:cNvSpPr txBox="1">
            <a:spLocks/>
          </p:cNvSpPr>
          <p:nvPr/>
        </p:nvSpPr>
        <p:spPr>
          <a:xfrm>
            <a:off x="7562850" y="1015587"/>
            <a:ext cx="4538013" cy="1368276"/>
          </a:xfrm>
          <a:prstGeom prst="rect">
            <a:avLst/>
          </a:prstGeom>
        </p:spPr>
        <p:txBody>
          <a:bodyPr>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zh-TW" altLang="en-US" sz="2400" b="1" dirty="0"/>
              <a:t> </a:t>
            </a:r>
            <a:r>
              <a:rPr lang="zh-TW" altLang="en-US" sz="2400" b="1" dirty="0">
                <a:solidFill>
                  <a:schemeClr val="accent1">
                    <a:lumMod val="75000"/>
                  </a:schemeClr>
                </a:solidFill>
              </a:rPr>
              <a:t>正確</a:t>
            </a:r>
            <a:r>
              <a:rPr lang="zh-TW" altLang="en-US" sz="2400" b="1" dirty="0" smtClean="0">
                <a:solidFill>
                  <a:schemeClr val="accent1">
                    <a:lumMod val="75000"/>
                  </a:schemeClr>
                </a:solidFill>
              </a:rPr>
              <a:t>率表格</a:t>
            </a:r>
          </a:p>
          <a:p>
            <a:pPr marL="292608" lvl="1" indent="0">
              <a:lnSpc>
                <a:spcPct val="150000"/>
              </a:lnSpc>
              <a:spcBef>
                <a:spcPts val="600"/>
              </a:spcBef>
              <a:buFont typeface="Calibri" pitchFamily="34" charset="0"/>
              <a:buNone/>
            </a:pPr>
            <a:r>
              <a:rPr lang="zh-TW" altLang="en-US" sz="2000" dirty="0" smtClean="0"/>
              <a:t>準確度：</a:t>
            </a:r>
            <a:r>
              <a:rPr lang="en-US" altLang="zh-TW" sz="2000" dirty="0"/>
              <a:t>9</a:t>
            </a:r>
            <a:r>
              <a:rPr lang="en-US" altLang="zh-TW" sz="2000" dirty="0" smtClean="0"/>
              <a:t>8.1%</a:t>
            </a:r>
          </a:p>
          <a:p>
            <a:pPr marL="292608" lvl="1" indent="0">
              <a:lnSpc>
                <a:spcPct val="150000"/>
              </a:lnSpc>
              <a:spcBef>
                <a:spcPts val="600"/>
              </a:spcBef>
              <a:buFont typeface="Calibri" pitchFamily="34" charset="0"/>
              <a:buNone/>
            </a:pPr>
            <a:r>
              <a:rPr lang="zh-TW" altLang="en-US" sz="2000" dirty="0" smtClean="0"/>
              <a:t>敏感度：</a:t>
            </a:r>
            <a:r>
              <a:rPr lang="en-US" altLang="zh-TW" sz="2000" dirty="0" smtClean="0"/>
              <a:t>100%</a:t>
            </a:r>
          </a:p>
          <a:p>
            <a:pPr marL="292608" lvl="1" indent="0">
              <a:lnSpc>
                <a:spcPct val="150000"/>
              </a:lnSpc>
              <a:spcBef>
                <a:spcPts val="600"/>
              </a:spcBef>
              <a:buFont typeface="Calibri" pitchFamily="34" charset="0"/>
              <a:buNone/>
            </a:pPr>
            <a:r>
              <a:rPr lang="zh-TW" altLang="en-US" sz="2000" dirty="0"/>
              <a:t>特異性</a:t>
            </a:r>
            <a:r>
              <a:rPr lang="zh-TW" altLang="en-US" sz="2000" dirty="0" smtClean="0"/>
              <a:t>：</a:t>
            </a:r>
            <a:r>
              <a:rPr lang="en-US" altLang="zh-TW" sz="2000" dirty="0" smtClean="0"/>
              <a:t>97.9%</a:t>
            </a:r>
            <a:endParaRPr lang="zh-TW" altLang="en-US" sz="2000" dirty="0"/>
          </a:p>
        </p:txBody>
      </p:sp>
      <p:sp>
        <p:nvSpPr>
          <p:cNvPr id="21" name="矩形 20">
            <a:extLst>
              <a:ext uri="{FF2B5EF4-FFF2-40B4-BE49-F238E27FC236}">
                <a16:creationId xmlns:a16="http://schemas.microsoft.com/office/drawing/2014/main" id="{7F84C1A4-2DBD-4A31-B626-C7972B45841D}"/>
              </a:ext>
            </a:extLst>
          </p:cNvPr>
          <p:cNvSpPr/>
          <p:nvPr/>
        </p:nvSpPr>
        <p:spPr>
          <a:xfrm>
            <a:off x="9858994" y="3869161"/>
            <a:ext cx="2143683" cy="37129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44656153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a:extLst>
              <a:ext uri="{FF2B5EF4-FFF2-40B4-BE49-F238E27FC236}">
                <a16:creationId xmlns:a16="http://schemas.microsoft.com/office/drawing/2014/main" id="{14B7A137-1484-BF86-552D-9D53F1813EA3}"/>
              </a:ext>
            </a:extLst>
          </p:cNvPr>
          <p:cNvSpPr>
            <a:spLocks noGrp="1"/>
          </p:cNvSpPr>
          <p:nvPr>
            <p:ph type="sldNum" sz="quarter" idx="12"/>
          </p:nvPr>
        </p:nvSpPr>
        <p:spPr/>
        <p:txBody>
          <a:bodyPr/>
          <a:lstStyle/>
          <a:p>
            <a:pPr rtl="0"/>
            <a:fld id="{3A98EE3D-8CD1-4C3F-BD1C-C98C9596463C}" type="slidenum">
              <a:rPr lang="en-US" smtClean="0"/>
              <a:t>32</a:t>
            </a:fld>
            <a:endParaRPr lang="en-US" dirty="0"/>
          </a:p>
        </p:txBody>
      </p:sp>
      <p:grpSp>
        <p:nvGrpSpPr>
          <p:cNvPr id="3" name="群組 2">
            <a:extLst>
              <a:ext uri="{FF2B5EF4-FFF2-40B4-BE49-F238E27FC236}">
                <a16:creationId xmlns:a16="http://schemas.microsoft.com/office/drawing/2014/main" id="{E6B445E0-4424-4F9A-C84F-C28648BB64AF}"/>
              </a:ext>
            </a:extLst>
          </p:cNvPr>
          <p:cNvGrpSpPr/>
          <p:nvPr/>
        </p:nvGrpSpPr>
        <p:grpSpPr>
          <a:xfrm>
            <a:off x="0" y="287879"/>
            <a:ext cx="2172749" cy="551111"/>
            <a:chOff x="0" y="287879"/>
            <a:chExt cx="2172749" cy="551111"/>
          </a:xfrm>
        </p:grpSpPr>
        <p:sp>
          <p:nvSpPr>
            <p:cNvPr id="4" name="矩形 3">
              <a:extLst>
                <a:ext uri="{FF2B5EF4-FFF2-40B4-BE49-F238E27FC236}">
                  <a16:creationId xmlns:a16="http://schemas.microsoft.com/office/drawing/2014/main" id="{D49E18FD-6789-FE59-8848-005AF91924D5}"/>
                </a:ext>
              </a:extLst>
            </p:cNvPr>
            <p:cNvSpPr/>
            <p:nvPr/>
          </p:nvSpPr>
          <p:spPr>
            <a:xfrm>
              <a:off x="0" y="287879"/>
              <a:ext cx="2172749" cy="551111"/>
            </a:xfrm>
            <a:prstGeom prst="rect">
              <a:avLst/>
            </a:prstGeom>
            <a:solidFill>
              <a:srgbClr val="A5B59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529CBC4C-5F6F-D7E1-6230-EDA73B7CAE7B}"/>
                </a:ext>
              </a:extLst>
            </p:cNvPr>
            <p:cNvSpPr txBox="1"/>
            <p:nvPr/>
          </p:nvSpPr>
          <p:spPr>
            <a:xfrm>
              <a:off x="226247" y="332601"/>
              <a:ext cx="1415772" cy="461665"/>
            </a:xfrm>
            <a:prstGeom prst="rect">
              <a:avLst/>
            </a:prstGeom>
            <a:noFill/>
          </p:spPr>
          <p:txBody>
            <a:bodyPr wrap="none" rtlCol="0">
              <a:spAutoFit/>
            </a:bodyPr>
            <a:lstStyle/>
            <a:p>
              <a:r>
                <a:rPr lang="zh-TW" altLang="en-US" sz="2400" b="1" dirty="0">
                  <a:solidFill>
                    <a:schemeClr val="bg1">
                      <a:lumMod val="50000"/>
                    </a:schemeClr>
                  </a:solidFill>
                  <a:latin typeface="Microsoft JhengHei UI" panose="020B0604030504040204" pitchFamily="34" charset="-120"/>
                  <a:ea typeface="Microsoft JhengHei UI" panose="020B0604030504040204" pitchFamily="34" charset="-120"/>
                </a:rPr>
                <a:t>上網時間</a:t>
              </a:r>
            </a:p>
          </p:txBody>
        </p:sp>
      </p:grpSp>
      <p:sp>
        <p:nvSpPr>
          <p:cNvPr id="13" name="內容版面配置區 18">
            <a:extLst>
              <a:ext uri="{FF2B5EF4-FFF2-40B4-BE49-F238E27FC236}">
                <a16:creationId xmlns:a16="http://schemas.microsoft.com/office/drawing/2014/main" id="{58F0D8B8-8752-4BF2-9112-58EA0D61ECE1}"/>
              </a:ext>
            </a:extLst>
          </p:cNvPr>
          <p:cNvSpPr txBox="1">
            <a:spLocks/>
          </p:cNvSpPr>
          <p:nvPr/>
        </p:nvSpPr>
        <p:spPr>
          <a:xfrm>
            <a:off x="226247" y="1244471"/>
            <a:ext cx="10944262" cy="1693942"/>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zh-TW" altLang="en-US" sz="2400" b="1" dirty="0"/>
              <a:t> </a:t>
            </a:r>
            <a:r>
              <a:rPr lang="zh-TW" altLang="en-US" sz="2400" b="1" dirty="0">
                <a:solidFill>
                  <a:schemeClr val="accent1">
                    <a:lumMod val="75000"/>
                  </a:schemeClr>
                </a:solidFill>
              </a:rPr>
              <a:t>說明</a:t>
            </a:r>
            <a:endParaRPr lang="en-US" altLang="zh-TW" sz="2400" b="1" dirty="0">
              <a:solidFill>
                <a:schemeClr val="accent1">
                  <a:lumMod val="75000"/>
                </a:schemeClr>
              </a:solidFill>
            </a:endParaRPr>
          </a:p>
          <a:p>
            <a:pPr marL="292608" lvl="1" indent="0">
              <a:lnSpc>
                <a:spcPct val="150000"/>
              </a:lnSpc>
              <a:spcBef>
                <a:spcPts val="600"/>
              </a:spcBef>
              <a:buFont typeface="Calibri" pitchFamily="34" charset="0"/>
              <a:buNone/>
            </a:pPr>
            <a:r>
              <a:rPr lang="zh-TW" altLang="en-US" sz="2000" dirty="0"/>
              <a:t>將</a:t>
            </a:r>
            <a:r>
              <a:rPr lang="zh-TW" altLang="en-US" sz="2000" dirty="0">
                <a:highlight>
                  <a:srgbClr val="FFFF00"/>
                </a:highlight>
              </a:rPr>
              <a:t>上網時間</a:t>
            </a:r>
            <a:r>
              <a:rPr lang="zh-TW" altLang="en-US" sz="2000" dirty="0"/>
              <a:t>資料分為兩類做羅吉斯迴歸分析，將</a:t>
            </a:r>
            <a:r>
              <a:rPr lang="zh-TW" altLang="en-US" sz="2000" dirty="0">
                <a:solidFill>
                  <a:srgbClr val="C00000"/>
                </a:solidFill>
              </a:rPr>
              <a:t>性別</a:t>
            </a:r>
            <a:r>
              <a:rPr lang="zh-TW" altLang="en-US" sz="2000" dirty="0"/>
              <a:t>、</a:t>
            </a:r>
            <a:r>
              <a:rPr lang="zh-TW" altLang="en-US" sz="2000" dirty="0">
                <a:solidFill>
                  <a:srgbClr val="C00000"/>
                </a:solidFill>
              </a:rPr>
              <a:t>年齡</a:t>
            </a:r>
            <a:r>
              <a:rPr lang="zh-TW" altLang="en-US" sz="2000" dirty="0"/>
              <a:t>、</a:t>
            </a:r>
            <a:r>
              <a:rPr lang="zh-TW" altLang="en-US" sz="2000" dirty="0">
                <a:solidFill>
                  <a:srgbClr val="C00000"/>
                </a:solidFill>
              </a:rPr>
              <a:t>教育程度</a:t>
            </a:r>
            <a:r>
              <a:rPr lang="zh-TW" altLang="en-US" sz="2000" dirty="0"/>
              <a:t>、</a:t>
            </a:r>
            <a:r>
              <a:rPr lang="zh-TW" altLang="en-US" sz="2000" dirty="0">
                <a:solidFill>
                  <a:srgbClr val="C00000"/>
                </a:solidFill>
              </a:rPr>
              <a:t>婚姻狀況</a:t>
            </a:r>
            <a:r>
              <a:rPr lang="zh-TW" altLang="en-US" sz="2000" dirty="0"/>
              <a:t>、</a:t>
            </a:r>
            <a:r>
              <a:rPr lang="zh-TW" altLang="en-US" sz="2000" dirty="0">
                <a:solidFill>
                  <a:srgbClr val="C00000"/>
                </a:solidFill>
              </a:rPr>
              <a:t>個人平均月收入</a:t>
            </a:r>
            <a:r>
              <a:rPr lang="zh-TW" altLang="en-US" sz="2000" dirty="0"/>
              <a:t>、</a:t>
            </a:r>
            <a:r>
              <a:rPr lang="zh-TW" altLang="en-US" sz="2000" dirty="0">
                <a:solidFill>
                  <a:srgbClr val="C00000"/>
                </a:solidFill>
              </a:rPr>
              <a:t>從事行業</a:t>
            </a:r>
            <a:r>
              <a:rPr lang="zh-TW" altLang="en-US" sz="2000" dirty="0"/>
              <a:t>、</a:t>
            </a:r>
            <a:r>
              <a:rPr lang="zh-TW" altLang="en-US" sz="2000" dirty="0">
                <a:solidFill>
                  <a:srgbClr val="C00000"/>
                </a:solidFill>
              </a:rPr>
              <a:t>居住地區</a:t>
            </a:r>
            <a:r>
              <a:rPr lang="en-US" altLang="zh-TW" sz="2000" dirty="0"/>
              <a:t>…</a:t>
            </a:r>
            <a:r>
              <a:rPr lang="zh-TW" altLang="en-US" sz="2000" dirty="0"/>
              <a:t>等，當作變數，去查看什麼樣的人</a:t>
            </a:r>
            <a:r>
              <a:rPr lang="zh-TW" altLang="en-US" sz="2000" dirty="0">
                <a:highlight>
                  <a:srgbClr val="FFFF00"/>
                </a:highlight>
              </a:rPr>
              <a:t>上網時間</a:t>
            </a:r>
            <a:r>
              <a:rPr lang="zh-TW" altLang="en-US" sz="2000" dirty="0"/>
              <a:t>會較高</a:t>
            </a:r>
            <a:r>
              <a:rPr lang="en-US" altLang="zh-TW" sz="2000" dirty="0"/>
              <a:t>?</a:t>
            </a:r>
            <a:endParaRPr lang="zh-TW" altLang="en-US" sz="2400" dirty="0"/>
          </a:p>
        </p:txBody>
      </p:sp>
      <p:pic>
        <p:nvPicPr>
          <p:cNvPr id="8" name="圖片 7">
            <a:extLst>
              <a:ext uri="{FF2B5EF4-FFF2-40B4-BE49-F238E27FC236}">
                <a16:creationId xmlns:a16="http://schemas.microsoft.com/office/drawing/2014/main" id="{19C7AC96-B325-4A03-A2D4-4BA8AB7FCD33}"/>
              </a:ext>
            </a:extLst>
          </p:cNvPr>
          <p:cNvPicPr>
            <a:picLocks noChangeAspect="1"/>
          </p:cNvPicPr>
          <p:nvPr/>
        </p:nvPicPr>
        <p:blipFill>
          <a:blip r:embed="rId2"/>
          <a:stretch>
            <a:fillRect/>
          </a:stretch>
        </p:blipFill>
        <p:spPr>
          <a:xfrm>
            <a:off x="591193" y="3069406"/>
            <a:ext cx="8291005" cy="719187"/>
          </a:xfrm>
          <a:prstGeom prst="rect">
            <a:avLst/>
          </a:prstGeom>
        </p:spPr>
      </p:pic>
      <p:sp>
        <p:nvSpPr>
          <p:cNvPr id="16" name="文字方塊 15">
            <a:extLst>
              <a:ext uri="{FF2B5EF4-FFF2-40B4-BE49-F238E27FC236}">
                <a16:creationId xmlns:a16="http://schemas.microsoft.com/office/drawing/2014/main" id="{A9A8157D-EE4C-4B00-9BCB-2FD0AC803AA9}"/>
              </a:ext>
            </a:extLst>
          </p:cNvPr>
          <p:cNvSpPr txBox="1"/>
          <p:nvPr/>
        </p:nvSpPr>
        <p:spPr>
          <a:xfrm>
            <a:off x="669451" y="4292515"/>
            <a:ext cx="11355994" cy="400110"/>
          </a:xfrm>
          <a:prstGeom prst="rect">
            <a:avLst/>
          </a:prstGeom>
          <a:noFill/>
        </p:spPr>
        <p:txBody>
          <a:bodyPr wrap="none" rtlCol="0">
            <a:spAutoFit/>
          </a:bodyPr>
          <a:lstStyle/>
          <a:p>
            <a:r>
              <a:rPr lang="zh-TW" altLang="en-US" sz="2000" b="1" dirty="0">
                <a:highlight>
                  <a:srgbClr val="00FFFF"/>
                </a:highlight>
              </a:rPr>
              <a:t>判斷指標：當上網時間超過</a:t>
            </a:r>
            <a:r>
              <a:rPr lang="en-US" altLang="zh-TW" sz="2000" b="1" dirty="0">
                <a:highlight>
                  <a:srgbClr val="00FFFF"/>
                </a:highlight>
              </a:rPr>
              <a:t>3</a:t>
            </a:r>
            <a:r>
              <a:rPr lang="zh-TW" altLang="en-US" sz="2000" b="1" dirty="0">
                <a:highlight>
                  <a:srgbClr val="00FFFF"/>
                </a:highlight>
              </a:rPr>
              <a:t>小時，代表有更高的機會會再次下單購買商品，列為可爭取潛在客戶</a:t>
            </a:r>
          </a:p>
        </p:txBody>
      </p:sp>
      <p:sp>
        <p:nvSpPr>
          <p:cNvPr id="17" name="文字方塊 16">
            <a:extLst>
              <a:ext uri="{FF2B5EF4-FFF2-40B4-BE49-F238E27FC236}">
                <a16:creationId xmlns:a16="http://schemas.microsoft.com/office/drawing/2014/main" id="{9995D192-A446-4C00-806C-CED49CAC40F9}"/>
              </a:ext>
            </a:extLst>
          </p:cNvPr>
          <p:cNvSpPr txBox="1"/>
          <p:nvPr/>
        </p:nvSpPr>
        <p:spPr>
          <a:xfrm>
            <a:off x="669451" y="4923400"/>
            <a:ext cx="5625258" cy="959045"/>
          </a:xfrm>
          <a:prstGeom prst="rect">
            <a:avLst/>
          </a:prstGeom>
          <a:noFill/>
        </p:spPr>
        <p:txBody>
          <a:bodyPr wrap="none" rtlCol="0">
            <a:spAutoFit/>
          </a:bodyPr>
          <a:lstStyle/>
          <a:p>
            <a:pPr marL="285750" indent="-285750">
              <a:lnSpc>
                <a:spcPct val="150000"/>
              </a:lnSpc>
              <a:buFont typeface="Wingdings" panose="05000000000000000000" pitchFamily="2" charset="2"/>
              <a:buChar char="w"/>
            </a:pPr>
            <a:r>
              <a:rPr lang="en-US" altLang="zh-TW" sz="2000" b="1" dirty="0"/>
              <a:t>0</a:t>
            </a:r>
            <a:r>
              <a:rPr lang="zh-TW" altLang="en-US" sz="2000" b="1" dirty="0"/>
              <a:t> </a:t>
            </a:r>
            <a:r>
              <a:rPr lang="en-US" altLang="zh-TW" sz="2000" b="1" dirty="0"/>
              <a:t>=&gt;</a:t>
            </a:r>
            <a:r>
              <a:rPr lang="zh-TW" altLang="en-US" sz="2000" b="1" dirty="0"/>
              <a:t> 半小時以內 、 </a:t>
            </a:r>
            <a:r>
              <a:rPr lang="en-US" altLang="zh-TW" sz="2000" b="1" dirty="0"/>
              <a:t>0.5-1</a:t>
            </a:r>
            <a:r>
              <a:rPr lang="zh-TW" altLang="en-US" sz="2000" b="1" dirty="0"/>
              <a:t>小時 、 </a:t>
            </a:r>
            <a:r>
              <a:rPr lang="en-US" altLang="zh-TW" sz="2000" b="1" dirty="0"/>
              <a:t>1</a:t>
            </a:r>
            <a:r>
              <a:rPr lang="zh-TW" altLang="en-US" sz="2000" b="1" dirty="0"/>
              <a:t>小時</a:t>
            </a:r>
            <a:r>
              <a:rPr lang="en-US" altLang="zh-TW" sz="2000" b="1" dirty="0"/>
              <a:t>-3</a:t>
            </a:r>
            <a:r>
              <a:rPr lang="zh-TW" altLang="en-US" sz="2000" b="1" dirty="0"/>
              <a:t>小時</a:t>
            </a:r>
            <a:endParaRPr lang="en-US" altLang="zh-TW" sz="2000" b="1" dirty="0"/>
          </a:p>
          <a:p>
            <a:pPr marL="285750" indent="-285750">
              <a:lnSpc>
                <a:spcPct val="150000"/>
              </a:lnSpc>
              <a:buFont typeface="Wingdings" panose="05000000000000000000" pitchFamily="2" charset="2"/>
              <a:buChar char="w"/>
            </a:pPr>
            <a:r>
              <a:rPr lang="en-US" altLang="zh-TW" sz="2000" b="1" dirty="0"/>
              <a:t>1</a:t>
            </a:r>
            <a:r>
              <a:rPr lang="zh-TW" altLang="en-US" sz="2000" b="1" dirty="0"/>
              <a:t> </a:t>
            </a:r>
            <a:r>
              <a:rPr lang="en-US" altLang="zh-TW" sz="2000" b="1" dirty="0"/>
              <a:t>=&gt;</a:t>
            </a:r>
            <a:r>
              <a:rPr lang="zh-TW" altLang="en-US" sz="2000" b="1" dirty="0"/>
              <a:t> </a:t>
            </a:r>
            <a:r>
              <a:rPr lang="en-US" altLang="zh-TW" sz="2000" b="1" dirty="0"/>
              <a:t>3</a:t>
            </a:r>
            <a:r>
              <a:rPr lang="zh-TW" altLang="en-US" sz="2000" b="1" dirty="0"/>
              <a:t>小時</a:t>
            </a:r>
            <a:r>
              <a:rPr lang="en-US" altLang="zh-TW" sz="2000" b="1" dirty="0"/>
              <a:t>-5</a:t>
            </a:r>
            <a:r>
              <a:rPr lang="zh-TW" altLang="en-US" sz="2000" b="1" dirty="0"/>
              <a:t>小時 、 </a:t>
            </a:r>
            <a:r>
              <a:rPr lang="en-US" altLang="zh-TW" sz="2000" b="1" dirty="0"/>
              <a:t>5</a:t>
            </a:r>
            <a:r>
              <a:rPr lang="zh-TW" altLang="en-US" sz="2000" b="1" dirty="0"/>
              <a:t>小時以上</a:t>
            </a:r>
          </a:p>
        </p:txBody>
      </p:sp>
    </p:spTree>
    <p:extLst>
      <p:ext uri="{BB962C8B-B14F-4D97-AF65-F5344CB8AC3E}">
        <p14:creationId xmlns:p14="http://schemas.microsoft.com/office/powerpoint/2010/main" val="10472644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圖片 19"/>
          <p:cNvPicPr>
            <a:picLocks noChangeAspect="1"/>
          </p:cNvPicPr>
          <p:nvPr/>
        </p:nvPicPr>
        <p:blipFill>
          <a:blip r:embed="rId2"/>
          <a:stretch>
            <a:fillRect/>
          </a:stretch>
        </p:blipFill>
        <p:spPr>
          <a:xfrm>
            <a:off x="3457183" y="2638058"/>
            <a:ext cx="4589767" cy="2571031"/>
          </a:xfrm>
          <a:prstGeom prst="rect">
            <a:avLst/>
          </a:prstGeom>
        </p:spPr>
      </p:pic>
      <p:pic>
        <p:nvPicPr>
          <p:cNvPr id="15" name="圖片 14"/>
          <p:cNvPicPr>
            <a:picLocks noChangeAspect="1"/>
          </p:cNvPicPr>
          <p:nvPr/>
        </p:nvPicPr>
        <p:blipFill>
          <a:blip r:embed="rId3"/>
          <a:stretch>
            <a:fillRect/>
          </a:stretch>
        </p:blipFill>
        <p:spPr>
          <a:xfrm>
            <a:off x="26004" y="2938413"/>
            <a:ext cx="3782533" cy="2198226"/>
          </a:xfrm>
          <a:prstGeom prst="rect">
            <a:avLst/>
          </a:prstGeom>
        </p:spPr>
      </p:pic>
      <p:sp>
        <p:nvSpPr>
          <p:cNvPr id="2" name="投影片編號版面配置區 1">
            <a:extLst>
              <a:ext uri="{FF2B5EF4-FFF2-40B4-BE49-F238E27FC236}">
                <a16:creationId xmlns:a16="http://schemas.microsoft.com/office/drawing/2014/main" id="{14B7A137-1484-BF86-552D-9D53F1813EA3}"/>
              </a:ext>
            </a:extLst>
          </p:cNvPr>
          <p:cNvSpPr>
            <a:spLocks noGrp="1"/>
          </p:cNvSpPr>
          <p:nvPr>
            <p:ph type="sldNum" sz="quarter" idx="12"/>
          </p:nvPr>
        </p:nvSpPr>
        <p:spPr/>
        <p:txBody>
          <a:bodyPr/>
          <a:lstStyle/>
          <a:p>
            <a:pPr rtl="0"/>
            <a:fld id="{3A98EE3D-8CD1-4C3F-BD1C-C98C9596463C}" type="slidenum">
              <a:rPr lang="en-US" smtClean="0"/>
              <a:t>33</a:t>
            </a:fld>
            <a:endParaRPr lang="en-US" dirty="0"/>
          </a:p>
        </p:txBody>
      </p:sp>
      <p:grpSp>
        <p:nvGrpSpPr>
          <p:cNvPr id="3" name="群組 2">
            <a:extLst>
              <a:ext uri="{FF2B5EF4-FFF2-40B4-BE49-F238E27FC236}">
                <a16:creationId xmlns:a16="http://schemas.microsoft.com/office/drawing/2014/main" id="{E6B445E0-4424-4F9A-C84F-C28648BB64AF}"/>
              </a:ext>
            </a:extLst>
          </p:cNvPr>
          <p:cNvGrpSpPr/>
          <p:nvPr/>
        </p:nvGrpSpPr>
        <p:grpSpPr>
          <a:xfrm>
            <a:off x="0" y="287879"/>
            <a:ext cx="2172749" cy="551111"/>
            <a:chOff x="0" y="287879"/>
            <a:chExt cx="2172749" cy="551111"/>
          </a:xfrm>
        </p:grpSpPr>
        <p:sp>
          <p:nvSpPr>
            <p:cNvPr id="4" name="矩形 3">
              <a:extLst>
                <a:ext uri="{FF2B5EF4-FFF2-40B4-BE49-F238E27FC236}">
                  <a16:creationId xmlns:a16="http://schemas.microsoft.com/office/drawing/2014/main" id="{D49E18FD-6789-FE59-8848-005AF91924D5}"/>
                </a:ext>
              </a:extLst>
            </p:cNvPr>
            <p:cNvSpPr/>
            <p:nvPr/>
          </p:nvSpPr>
          <p:spPr>
            <a:xfrm>
              <a:off x="0" y="287879"/>
              <a:ext cx="2172749" cy="551111"/>
            </a:xfrm>
            <a:prstGeom prst="rect">
              <a:avLst/>
            </a:prstGeom>
            <a:solidFill>
              <a:srgbClr val="A5B592">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文字方塊 4">
              <a:extLst>
                <a:ext uri="{FF2B5EF4-FFF2-40B4-BE49-F238E27FC236}">
                  <a16:creationId xmlns:a16="http://schemas.microsoft.com/office/drawing/2014/main" id="{529CBC4C-5F6F-D7E1-6230-EDA73B7CAE7B}"/>
                </a:ext>
              </a:extLst>
            </p:cNvPr>
            <p:cNvSpPr txBox="1"/>
            <p:nvPr/>
          </p:nvSpPr>
          <p:spPr>
            <a:xfrm>
              <a:off x="226247" y="332601"/>
              <a:ext cx="1415772" cy="461665"/>
            </a:xfrm>
            <a:prstGeom prst="rect">
              <a:avLst/>
            </a:prstGeom>
            <a:noFill/>
          </p:spPr>
          <p:txBody>
            <a:bodyPr wrap="none" rtlCol="0">
              <a:spAutoFit/>
            </a:bodyPr>
            <a:lstStyle/>
            <a:p>
              <a:r>
                <a:rPr lang="zh-TW" altLang="en-US" sz="2400" b="1" dirty="0" smtClean="0">
                  <a:solidFill>
                    <a:schemeClr val="bg1">
                      <a:lumMod val="50000"/>
                    </a:schemeClr>
                  </a:solidFill>
                  <a:latin typeface="Microsoft JhengHei UI" panose="020B0604030504040204" pitchFamily="34" charset="-120"/>
                  <a:ea typeface="Microsoft JhengHei UI" panose="020B0604030504040204" pitchFamily="34" charset="-120"/>
                </a:rPr>
                <a:t>上網時間</a:t>
              </a:r>
              <a:endParaRPr lang="zh-TW" altLang="en-US" sz="2400" b="1" dirty="0">
                <a:solidFill>
                  <a:schemeClr val="bg1">
                    <a:lumMod val="50000"/>
                  </a:schemeClr>
                </a:solidFill>
                <a:latin typeface="Microsoft JhengHei UI" panose="020B0604030504040204" pitchFamily="34" charset="-120"/>
                <a:ea typeface="Microsoft JhengHei UI" panose="020B0604030504040204" pitchFamily="34" charset="-120"/>
              </a:endParaRPr>
            </a:p>
          </p:txBody>
        </p:sp>
      </p:grpSp>
      <p:sp>
        <p:nvSpPr>
          <p:cNvPr id="7" name="內容版面配置區 18">
            <a:extLst>
              <a:ext uri="{FF2B5EF4-FFF2-40B4-BE49-F238E27FC236}">
                <a16:creationId xmlns:a16="http://schemas.microsoft.com/office/drawing/2014/main" id="{582FAE53-2116-A24D-010C-3406C360F6CC}"/>
              </a:ext>
            </a:extLst>
          </p:cNvPr>
          <p:cNvSpPr txBox="1">
            <a:spLocks/>
          </p:cNvSpPr>
          <p:nvPr/>
        </p:nvSpPr>
        <p:spPr>
          <a:xfrm>
            <a:off x="226247" y="1244471"/>
            <a:ext cx="10944262" cy="1693942"/>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zh-TW" altLang="en-US" sz="2400" b="1" dirty="0"/>
              <a:t> </a:t>
            </a:r>
            <a:r>
              <a:rPr lang="zh-TW" altLang="en-US" sz="2400" b="1" dirty="0">
                <a:solidFill>
                  <a:schemeClr val="accent1">
                    <a:lumMod val="75000"/>
                  </a:schemeClr>
                </a:solidFill>
              </a:rPr>
              <a:t>配</a:t>
            </a:r>
            <a:r>
              <a:rPr lang="zh-TW" altLang="en-US" sz="2400" b="1" dirty="0" smtClean="0">
                <a:solidFill>
                  <a:schemeClr val="accent1">
                    <a:lumMod val="75000"/>
                  </a:schemeClr>
                </a:solidFill>
              </a:rPr>
              <a:t>適度檢定</a:t>
            </a:r>
          </a:p>
          <a:p>
            <a:pPr marL="292608" lvl="1" indent="0">
              <a:lnSpc>
                <a:spcPct val="150000"/>
              </a:lnSpc>
              <a:spcBef>
                <a:spcPts val="600"/>
              </a:spcBef>
              <a:buFont typeface="Calibri" pitchFamily="34" charset="0"/>
              <a:buNone/>
            </a:pPr>
            <a:r>
              <a:rPr lang="en-US" altLang="zh-TW" sz="2000" dirty="0" smtClean="0"/>
              <a:t>H0</a:t>
            </a:r>
            <a:r>
              <a:rPr lang="zh-TW" altLang="en-US" sz="2000" dirty="0" smtClean="0"/>
              <a:t>：資料符合預期配適</a:t>
            </a:r>
            <a:endParaRPr lang="en-US" altLang="zh-TW" sz="2000" dirty="0" smtClean="0"/>
          </a:p>
          <a:p>
            <a:pPr marL="292608" lvl="1" indent="0">
              <a:lnSpc>
                <a:spcPct val="150000"/>
              </a:lnSpc>
              <a:spcBef>
                <a:spcPts val="600"/>
              </a:spcBef>
              <a:buFont typeface="Calibri" pitchFamily="34" charset="0"/>
              <a:buNone/>
            </a:pPr>
            <a:r>
              <a:rPr lang="en-US" altLang="zh-TW" sz="2000" dirty="0" smtClean="0"/>
              <a:t>HA</a:t>
            </a:r>
            <a:r>
              <a:rPr lang="zh-TW" altLang="en-US" sz="2000" dirty="0" smtClean="0"/>
              <a:t>：資料不符合預期配適</a:t>
            </a:r>
            <a:endParaRPr lang="zh-TW" altLang="en-US" sz="2400" dirty="0"/>
          </a:p>
        </p:txBody>
      </p:sp>
      <p:sp>
        <p:nvSpPr>
          <p:cNvPr id="12" name="矩形 11">
            <a:extLst>
              <a:ext uri="{FF2B5EF4-FFF2-40B4-BE49-F238E27FC236}">
                <a16:creationId xmlns:a16="http://schemas.microsoft.com/office/drawing/2014/main" id="{7F84C1A4-2DBD-4A31-B626-C7972B45841D}"/>
              </a:ext>
            </a:extLst>
          </p:cNvPr>
          <p:cNvSpPr/>
          <p:nvPr/>
        </p:nvSpPr>
        <p:spPr>
          <a:xfrm>
            <a:off x="89499" y="4482253"/>
            <a:ext cx="3511108" cy="38830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文字方塊 12">
            <a:extLst>
              <a:ext uri="{FF2B5EF4-FFF2-40B4-BE49-F238E27FC236}">
                <a16:creationId xmlns:a16="http://schemas.microsoft.com/office/drawing/2014/main" id="{B6723756-6B82-4571-A41F-1A018DCFA1FC}"/>
              </a:ext>
            </a:extLst>
          </p:cNvPr>
          <p:cNvSpPr txBox="1"/>
          <p:nvPr/>
        </p:nvSpPr>
        <p:spPr>
          <a:xfrm>
            <a:off x="89499" y="5136639"/>
            <a:ext cx="3719038" cy="646331"/>
          </a:xfrm>
          <a:prstGeom prst="rect">
            <a:avLst/>
          </a:prstGeom>
          <a:noFill/>
        </p:spPr>
        <p:txBody>
          <a:bodyPr wrap="square" rtlCol="0">
            <a:spAutoFit/>
          </a:bodyPr>
          <a:lstStyle/>
          <a:p>
            <a:r>
              <a:rPr lang="zh-TW" altLang="en-US" b="1" dirty="0">
                <a:solidFill>
                  <a:srgbClr val="C00000"/>
                </a:solidFill>
              </a:rPr>
              <a:t>查表後</a:t>
            </a:r>
            <a:r>
              <a:rPr lang="zh-TW" altLang="en-US" b="1" dirty="0" smtClean="0">
                <a:solidFill>
                  <a:srgbClr val="C00000"/>
                </a:solidFill>
              </a:rPr>
              <a:t>結果，</a:t>
            </a:r>
            <a:r>
              <a:rPr lang="en-US" altLang="zh-TW" b="1" dirty="0" smtClean="0">
                <a:solidFill>
                  <a:srgbClr val="C00000"/>
                </a:solidFill>
              </a:rPr>
              <a:t>-2Log</a:t>
            </a:r>
            <a:r>
              <a:rPr lang="zh-TW" altLang="en-US" b="1" dirty="0" smtClean="0">
                <a:solidFill>
                  <a:srgbClr val="C00000"/>
                </a:solidFill>
              </a:rPr>
              <a:t>為</a:t>
            </a:r>
            <a:r>
              <a:rPr lang="en-US" altLang="zh-TW" b="1" dirty="0" smtClean="0">
                <a:solidFill>
                  <a:srgbClr val="C00000"/>
                </a:solidFill>
              </a:rPr>
              <a:t>50.561</a:t>
            </a:r>
            <a:r>
              <a:rPr lang="zh-TW" altLang="en-US" b="1" dirty="0" smtClean="0">
                <a:solidFill>
                  <a:srgbClr val="C00000"/>
                </a:solidFill>
              </a:rPr>
              <a:t>拒絕</a:t>
            </a:r>
            <a:r>
              <a:rPr lang="en-US" altLang="zh-TW" b="1" dirty="0" smtClean="0">
                <a:solidFill>
                  <a:srgbClr val="C00000"/>
                </a:solidFill>
              </a:rPr>
              <a:t>H0</a:t>
            </a:r>
            <a:r>
              <a:rPr lang="zh-TW" altLang="en-US" b="1" dirty="0" smtClean="0">
                <a:solidFill>
                  <a:srgbClr val="C00000"/>
                </a:solidFill>
              </a:rPr>
              <a:t>，表示資料不符合</a:t>
            </a:r>
            <a:r>
              <a:rPr lang="zh-TW" altLang="en-US" b="1" dirty="0">
                <a:solidFill>
                  <a:srgbClr val="C00000"/>
                </a:solidFill>
              </a:rPr>
              <a:t>配適</a:t>
            </a:r>
          </a:p>
        </p:txBody>
      </p:sp>
      <p:sp>
        <p:nvSpPr>
          <p:cNvPr id="14" name="內容版面配置區 18">
            <a:extLst>
              <a:ext uri="{FF2B5EF4-FFF2-40B4-BE49-F238E27FC236}">
                <a16:creationId xmlns:a16="http://schemas.microsoft.com/office/drawing/2014/main" id="{582FAE53-2116-A24D-010C-3406C360F6CC}"/>
              </a:ext>
            </a:extLst>
          </p:cNvPr>
          <p:cNvSpPr txBox="1">
            <a:spLocks/>
          </p:cNvSpPr>
          <p:nvPr/>
        </p:nvSpPr>
        <p:spPr>
          <a:xfrm>
            <a:off x="3808537" y="1236991"/>
            <a:ext cx="3641501" cy="1693942"/>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zh-TW" altLang="en-US" sz="2400" b="1" dirty="0"/>
              <a:t> </a:t>
            </a:r>
            <a:r>
              <a:rPr lang="zh-TW" altLang="en-US" sz="2400" b="1" dirty="0">
                <a:solidFill>
                  <a:schemeClr val="accent1">
                    <a:lumMod val="75000"/>
                  </a:schemeClr>
                </a:solidFill>
              </a:rPr>
              <a:t>變數間顯著差異</a:t>
            </a:r>
            <a:endParaRPr lang="zh-TW" altLang="en-US" sz="2400" b="1" dirty="0" smtClean="0">
              <a:solidFill>
                <a:schemeClr val="accent1">
                  <a:lumMod val="75000"/>
                </a:schemeClr>
              </a:solidFill>
            </a:endParaRPr>
          </a:p>
          <a:p>
            <a:pPr marL="292608" lvl="1" indent="0">
              <a:lnSpc>
                <a:spcPct val="150000"/>
              </a:lnSpc>
              <a:spcBef>
                <a:spcPts val="600"/>
              </a:spcBef>
              <a:buFont typeface="Calibri" pitchFamily="34" charset="0"/>
              <a:buNone/>
            </a:pPr>
            <a:r>
              <a:rPr lang="en-US" altLang="zh-TW" sz="2000" dirty="0" smtClean="0"/>
              <a:t>H0</a:t>
            </a:r>
            <a:r>
              <a:rPr lang="zh-TW" altLang="en-US" sz="2000" dirty="0" smtClean="0"/>
              <a:t>：變數間無顯著差異</a:t>
            </a:r>
            <a:endParaRPr lang="en-US" altLang="zh-TW" sz="2000" dirty="0" smtClean="0"/>
          </a:p>
          <a:p>
            <a:pPr marL="292608" lvl="1" indent="0">
              <a:lnSpc>
                <a:spcPct val="150000"/>
              </a:lnSpc>
              <a:spcBef>
                <a:spcPts val="600"/>
              </a:spcBef>
              <a:buFont typeface="Calibri" pitchFamily="34" charset="0"/>
              <a:buNone/>
            </a:pPr>
            <a:r>
              <a:rPr lang="en-US" altLang="zh-TW" sz="2000" dirty="0" smtClean="0"/>
              <a:t>HA</a:t>
            </a:r>
            <a:r>
              <a:rPr lang="zh-TW" altLang="en-US" sz="2000" dirty="0" smtClean="0"/>
              <a:t>：變數間有顯著差異</a:t>
            </a:r>
            <a:endParaRPr lang="zh-TW" altLang="en-US" sz="2400" dirty="0"/>
          </a:p>
        </p:txBody>
      </p:sp>
      <p:sp>
        <p:nvSpPr>
          <p:cNvPr id="16" name="矩形 15">
            <a:extLst>
              <a:ext uri="{FF2B5EF4-FFF2-40B4-BE49-F238E27FC236}">
                <a16:creationId xmlns:a16="http://schemas.microsoft.com/office/drawing/2014/main" id="{7F84C1A4-2DBD-4A31-B626-C7972B45841D}"/>
              </a:ext>
            </a:extLst>
          </p:cNvPr>
          <p:cNvSpPr/>
          <p:nvPr/>
        </p:nvSpPr>
        <p:spPr>
          <a:xfrm>
            <a:off x="3830088" y="3648193"/>
            <a:ext cx="3511108" cy="418371"/>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文字方塊 16">
            <a:extLst>
              <a:ext uri="{FF2B5EF4-FFF2-40B4-BE49-F238E27FC236}">
                <a16:creationId xmlns:a16="http://schemas.microsoft.com/office/drawing/2014/main" id="{B6723756-6B82-4571-A41F-1A018DCFA1FC}"/>
              </a:ext>
            </a:extLst>
          </p:cNvPr>
          <p:cNvSpPr txBox="1"/>
          <p:nvPr/>
        </p:nvSpPr>
        <p:spPr>
          <a:xfrm>
            <a:off x="3808537" y="5370086"/>
            <a:ext cx="4160500" cy="646331"/>
          </a:xfrm>
          <a:prstGeom prst="rect">
            <a:avLst/>
          </a:prstGeom>
          <a:noFill/>
        </p:spPr>
        <p:txBody>
          <a:bodyPr wrap="square" rtlCol="0">
            <a:spAutoFit/>
          </a:bodyPr>
          <a:lstStyle/>
          <a:p>
            <a:r>
              <a:rPr lang="zh-TW" altLang="en-US" b="1" dirty="0">
                <a:solidFill>
                  <a:srgbClr val="C00000"/>
                </a:solidFill>
              </a:rPr>
              <a:t>概似</a:t>
            </a:r>
            <a:r>
              <a:rPr lang="zh-TW" altLang="en-US" b="1" dirty="0" smtClean="0">
                <a:solidFill>
                  <a:srgbClr val="C00000"/>
                </a:solidFill>
              </a:rPr>
              <a:t>比值為</a:t>
            </a:r>
            <a:r>
              <a:rPr lang="en-US" altLang="zh-TW" b="1" dirty="0" smtClean="0">
                <a:solidFill>
                  <a:srgbClr val="C00000"/>
                </a:solidFill>
              </a:rPr>
              <a:t>0.0001&lt;0.05</a:t>
            </a:r>
            <a:r>
              <a:rPr lang="zh-TW" altLang="en-US" b="1" dirty="0" smtClean="0">
                <a:solidFill>
                  <a:srgbClr val="C00000"/>
                </a:solidFill>
              </a:rPr>
              <a:t>，拒絕</a:t>
            </a:r>
            <a:r>
              <a:rPr lang="en-US" altLang="zh-TW" b="1" dirty="0" smtClean="0">
                <a:solidFill>
                  <a:srgbClr val="C00000"/>
                </a:solidFill>
              </a:rPr>
              <a:t>H0</a:t>
            </a:r>
            <a:r>
              <a:rPr lang="zh-TW" altLang="en-US" b="1" dirty="0" smtClean="0">
                <a:solidFill>
                  <a:srgbClr val="C00000"/>
                </a:solidFill>
              </a:rPr>
              <a:t>，</a:t>
            </a:r>
            <a:endParaRPr lang="en-US" altLang="zh-TW" b="1" dirty="0" smtClean="0">
              <a:solidFill>
                <a:srgbClr val="C00000"/>
              </a:solidFill>
            </a:endParaRPr>
          </a:p>
          <a:p>
            <a:r>
              <a:rPr lang="zh-TW" altLang="en-US" b="1" dirty="0">
                <a:solidFill>
                  <a:srgbClr val="C00000"/>
                </a:solidFill>
              </a:rPr>
              <a:t>表示變數間有顯著差異</a:t>
            </a:r>
          </a:p>
        </p:txBody>
      </p:sp>
      <p:sp>
        <p:nvSpPr>
          <p:cNvPr id="21" name="內容版面配置區 18">
            <a:extLst>
              <a:ext uri="{FF2B5EF4-FFF2-40B4-BE49-F238E27FC236}">
                <a16:creationId xmlns:a16="http://schemas.microsoft.com/office/drawing/2014/main" id="{582FAE53-2116-A24D-010C-3406C360F6CC}"/>
              </a:ext>
            </a:extLst>
          </p:cNvPr>
          <p:cNvSpPr txBox="1">
            <a:spLocks/>
          </p:cNvSpPr>
          <p:nvPr/>
        </p:nvSpPr>
        <p:spPr>
          <a:xfrm>
            <a:off x="7450038" y="1257127"/>
            <a:ext cx="4538013" cy="1368276"/>
          </a:xfrm>
          <a:prstGeom prst="rect">
            <a:avLst/>
          </a:prstGeom>
        </p:spPr>
        <p:txBody>
          <a:bodyPr>
            <a:no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panose="05000000000000000000" pitchFamily="2" charset="2"/>
              <a:buChar char="Ø"/>
            </a:pPr>
            <a:r>
              <a:rPr lang="zh-TW" altLang="en-US" sz="2400" b="1" dirty="0"/>
              <a:t> </a:t>
            </a:r>
            <a:r>
              <a:rPr lang="zh-TW" altLang="en-US" sz="2400" b="1" dirty="0">
                <a:solidFill>
                  <a:schemeClr val="accent1">
                    <a:lumMod val="75000"/>
                  </a:schemeClr>
                </a:solidFill>
              </a:rPr>
              <a:t>正確</a:t>
            </a:r>
            <a:r>
              <a:rPr lang="zh-TW" altLang="en-US" sz="2400" b="1" dirty="0" smtClean="0">
                <a:solidFill>
                  <a:schemeClr val="accent1">
                    <a:lumMod val="75000"/>
                  </a:schemeClr>
                </a:solidFill>
              </a:rPr>
              <a:t>率表格</a:t>
            </a:r>
          </a:p>
          <a:p>
            <a:pPr marL="292608" lvl="1" indent="0">
              <a:lnSpc>
                <a:spcPct val="150000"/>
              </a:lnSpc>
              <a:spcBef>
                <a:spcPts val="600"/>
              </a:spcBef>
              <a:buFont typeface="Calibri" pitchFamily="34" charset="0"/>
              <a:buNone/>
            </a:pPr>
            <a:r>
              <a:rPr lang="zh-TW" altLang="en-US" sz="2000" dirty="0" smtClean="0"/>
              <a:t>準確度：</a:t>
            </a:r>
            <a:r>
              <a:rPr lang="en-US" altLang="zh-TW" sz="2000" dirty="0" smtClean="0"/>
              <a:t>92.2%</a:t>
            </a:r>
          </a:p>
          <a:p>
            <a:pPr marL="292608" lvl="1" indent="0">
              <a:lnSpc>
                <a:spcPct val="150000"/>
              </a:lnSpc>
              <a:spcBef>
                <a:spcPts val="600"/>
              </a:spcBef>
              <a:buFont typeface="Calibri" pitchFamily="34" charset="0"/>
              <a:buNone/>
            </a:pPr>
            <a:r>
              <a:rPr lang="zh-TW" altLang="en-US" sz="2000" dirty="0" smtClean="0"/>
              <a:t>敏感度：</a:t>
            </a:r>
            <a:r>
              <a:rPr lang="en-US" altLang="zh-TW" sz="2000" dirty="0" smtClean="0"/>
              <a:t>95.6%</a:t>
            </a:r>
          </a:p>
          <a:p>
            <a:pPr marL="292608" lvl="1" indent="0">
              <a:lnSpc>
                <a:spcPct val="150000"/>
              </a:lnSpc>
              <a:spcBef>
                <a:spcPts val="600"/>
              </a:spcBef>
              <a:buFont typeface="Calibri" pitchFamily="34" charset="0"/>
              <a:buNone/>
            </a:pPr>
            <a:r>
              <a:rPr lang="zh-TW" altLang="en-US" sz="2000" dirty="0"/>
              <a:t>特異性</a:t>
            </a:r>
            <a:r>
              <a:rPr lang="zh-TW" altLang="en-US" sz="2000" dirty="0" smtClean="0"/>
              <a:t>：</a:t>
            </a:r>
            <a:r>
              <a:rPr lang="en-US" altLang="zh-TW" sz="2000" dirty="0" smtClean="0"/>
              <a:t>81.3%</a:t>
            </a:r>
            <a:endParaRPr lang="zh-TW" altLang="en-US" sz="2000" dirty="0"/>
          </a:p>
        </p:txBody>
      </p:sp>
      <p:pic>
        <p:nvPicPr>
          <p:cNvPr id="6" name="圖片 5"/>
          <p:cNvPicPr>
            <a:picLocks noChangeAspect="1"/>
          </p:cNvPicPr>
          <p:nvPr/>
        </p:nvPicPr>
        <p:blipFill>
          <a:blip r:embed="rId4"/>
          <a:stretch>
            <a:fillRect/>
          </a:stretch>
        </p:blipFill>
        <p:spPr>
          <a:xfrm>
            <a:off x="7487729" y="3560755"/>
            <a:ext cx="4356168" cy="1036297"/>
          </a:xfrm>
          <a:prstGeom prst="rect">
            <a:avLst/>
          </a:prstGeom>
        </p:spPr>
      </p:pic>
      <p:sp>
        <p:nvSpPr>
          <p:cNvPr id="22" name="矩形 21">
            <a:extLst>
              <a:ext uri="{FF2B5EF4-FFF2-40B4-BE49-F238E27FC236}">
                <a16:creationId xmlns:a16="http://schemas.microsoft.com/office/drawing/2014/main" id="{7F84C1A4-2DBD-4A31-B626-C7972B45841D}"/>
              </a:ext>
            </a:extLst>
          </p:cNvPr>
          <p:cNvSpPr/>
          <p:nvPr/>
        </p:nvSpPr>
        <p:spPr>
          <a:xfrm>
            <a:off x="9719044" y="4225758"/>
            <a:ext cx="2143683" cy="371294"/>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81431240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標題 15">
            <a:extLst>
              <a:ext uri="{FF2B5EF4-FFF2-40B4-BE49-F238E27FC236}">
                <a16:creationId xmlns:a16="http://schemas.microsoft.com/office/drawing/2014/main" id="{855B4CC9-F325-8197-8776-5BE957C5C039}"/>
              </a:ext>
            </a:extLst>
          </p:cNvPr>
          <p:cNvSpPr>
            <a:spLocks noGrp="1"/>
          </p:cNvSpPr>
          <p:nvPr>
            <p:ph type="title"/>
          </p:nvPr>
        </p:nvSpPr>
        <p:spPr>
          <a:xfrm>
            <a:off x="1097280" y="286603"/>
            <a:ext cx="10058400" cy="1450757"/>
          </a:xfrm>
        </p:spPr>
        <p:txBody>
          <a:bodyPr vert="horz" anchor="b">
            <a:normAutofit/>
          </a:bodyPr>
          <a:lstStyle/>
          <a:p>
            <a:r>
              <a:rPr lang="zh-TW" altLang="en-US" dirty="0"/>
              <a:t>羅吉斯迴歸小結</a:t>
            </a:r>
          </a:p>
        </p:txBody>
      </p:sp>
      <p:sp>
        <p:nvSpPr>
          <p:cNvPr id="15" name="投影片編號版面配置區 14">
            <a:extLst>
              <a:ext uri="{FF2B5EF4-FFF2-40B4-BE49-F238E27FC236}">
                <a16:creationId xmlns:a16="http://schemas.microsoft.com/office/drawing/2014/main" id="{C9342CAA-1B70-1245-8193-FE7A342990EB}"/>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34</a:t>
            </a:fld>
            <a:endParaRPr lang="en-US"/>
          </a:p>
        </p:txBody>
      </p:sp>
      <p:sp>
        <p:nvSpPr>
          <p:cNvPr id="5" name="內容版面配置區 18">
            <a:extLst>
              <a:ext uri="{FF2B5EF4-FFF2-40B4-BE49-F238E27FC236}">
                <a16:creationId xmlns:a16="http://schemas.microsoft.com/office/drawing/2014/main" id="{582FAE53-2116-A24D-010C-3406C360F6CC}"/>
              </a:ext>
            </a:extLst>
          </p:cNvPr>
          <p:cNvSpPr txBox="1">
            <a:spLocks/>
          </p:cNvSpPr>
          <p:nvPr/>
        </p:nvSpPr>
        <p:spPr>
          <a:xfrm>
            <a:off x="829330" y="2196449"/>
            <a:ext cx="10944262" cy="1693942"/>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92608" lvl="1" indent="0">
              <a:lnSpc>
                <a:spcPct val="150000"/>
              </a:lnSpc>
              <a:spcBef>
                <a:spcPts val="600"/>
              </a:spcBef>
              <a:buFont typeface="Calibri" pitchFamily="34" charset="0"/>
              <a:buNone/>
            </a:pPr>
            <a:r>
              <a:rPr lang="zh-TW" altLang="en-US" sz="2000" dirty="0" smtClean="0"/>
              <a:t>        </a:t>
            </a:r>
            <a:r>
              <a:rPr lang="zh-TW" altLang="en-US" sz="2000" b="1" i="1" dirty="0" smtClean="0"/>
              <a:t>此份問卷以購買次數、上網時間、購買金額三個面向作為羅吉斯迴歸之反應變數，以受試者之個人資料部分作為自變數，其結果僅以購買金額為反應變數，個人資料之配適性較佳，同時亦有相當高的分類正確率。</a:t>
            </a:r>
            <a:endParaRPr lang="zh-TW" altLang="en-US" sz="2400" b="1" i="1" dirty="0"/>
          </a:p>
        </p:txBody>
      </p:sp>
    </p:spTree>
    <p:extLst>
      <p:ext uri="{BB962C8B-B14F-4D97-AF65-F5344CB8AC3E}">
        <p14:creationId xmlns:p14="http://schemas.microsoft.com/office/powerpoint/2010/main" val="174376791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標題 2">
            <a:extLst>
              <a:ext uri="{FF2B5EF4-FFF2-40B4-BE49-F238E27FC236}">
                <a16:creationId xmlns:a16="http://schemas.microsoft.com/office/drawing/2014/main" id="{73DA61BD-B9C0-44F9-AD53-654F8B40C443}"/>
              </a:ext>
            </a:extLst>
          </p:cNvPr>
          <p:cNvSpPr>
            <a:spLocks noGrp="1"/>
          </p:cNvSpPr>
          <p:nvPr>
            <p:ph type="title"/>
          </p:nvPr>
        </p:nvSpPr>
        <p:spPr/>
        <p:txBody>
          <a:bodyPr/>
          <a:lstStyle/>
          <a:p>
            <a:r>
              <a:rPr lang="zh-TW" altLang="en-US" dirty="0" smtClean="0"/>
              <a:t>結論及建議</a:t>
            </a:r>
            <a:endParaRPr lang="zh-TW" altLang="en-US" dirty="0"/>
          </a:p>
        </p:txBody>
      </p:sp>
      <p:sp>
        <p:nvSpPr>
          <p:cNvPr id="2" name="投影片編號版面配置區 1">
            <a:extLst>
              <a:ext uri="{FF2B5EF4-FFF2-40B4-BE49-F238E27FC236}">
                <a16:creationId xmlns:a16="http://schemas.microsoft.com/office/drawing/2014/main" id="{CD98C233-20E9-4340-9E0D-CC7A87A68567}"/>
              </a:ext>
            </a:extLst>
          </p:cNvPr>
          <p:cNvSpPr>
            <a:spLocks noGrp="1"/>
          </p:cNvSpPr>
          <p:nvPr>
            <p:ph type="sldNum" sz="quarter" idx="12"/>
          </p:nvPr>
        </p:nvSpPr>
        <p:spPr/>
        <p:txBody>
          <a:bodyPr/>
          <a:lstStyle/>
          <a:p>
            <a:pPr rtl="0"/>
            <a:fld id="{3A98EE3D-8CD1-4C3F-BD1C-C98C9596463C}" type="slidenum">
              <a:rPr lang="en-US" smtClean="0"/>
              <a:t>35</a:t>
            </a:fld>
            <a:endParaRPr lang="en-US" dirty="0"/>
          </a:p>
        </p:txBody>
      </p:sp>
      <p:sp>
        <p:nvSpPr>
          <p:cNvPr id="7" name="內容版面配置區 18">
            <a:extLst>
              <a:ext uri="{FF2B5EF4-FFF2-40B4-BE49-F238E27FC236}">
                <a16:creationId xmlns:a16="http://schemas.microsoft.com/office/drawing/2014/main" id="{582FAE53-2116-A24D-010C-3406C360F6CC}"/>
              </a:ext>
            </a:extLst>
          </p:cNvPr>
          <p:cNvSpPr txBox="1">
            <a:spLocks/>
          </p:cNvSpPr>
          <p:nvPr/>
        </p:nvSpPr>
        <p:spPr>
          <a:xfrm>
            <a:off x="829330" y="2196448"/>
            <a:ext cx="10944262" cy="3302477"/>
          </a:xfrm>
          <a:prstGeom prst="rect">
            <a:avLst/>
          </a:prstGeom>
        </p:spPr>
        <p:txBody>
          <a:bodyPr>
            <a:normAutofit/>
          </a:bodyPr>
          <a:lst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icrosoft JhengHei UI" panose="020B0604030504040204" pitchFamily="34" charset="-120"/>
                <a:ea typeface="Microsoft JhengHei UI" panose="020B0604030504040204" pitchFamily="34" charset="-120"/>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92608" lvl="1" indent="0">
              <a:lnSpc>
                <a:spcPct val="150000"/>
              </a:lnSpc>
              <a:spcBef>
                <a:spcPts val="600"/>
              </a:spcBef>
              <a:buFont typeface="Calibri" pitchFamily="34" charset="0"/>
              <a:buNone/>
            </a:pPr>
            <a:r>
              <a:rPr lang="zh-TW" altLang="en-US" sz="2000" dirty="0" smtClean="0"/>
              <a:t>        </a:t>
            </a:r>
            <a:r>
              <a:rPr lang="zh-TW" altLang="en-US" sz="2000" b="1" i="1" dirty="0" smtClean="0"/>
              <a:t>本組認為此份問卷在問題設計上可能有意思相同之冗題，許多題目可再精簡。而選項及滿意度方面較不具備判別性</a:t>
            </a:r>
            <a:r>
              <a:rPr lang="en-US" altLang="zh-TW" sz="2000" b="1" i="1" dirty="0" smtClean="0"/>
              <a:t>(</a:t>
            </a:r>
            <a:r>
              <a:rPr lang="zh-TW" altLang="en-US" sz="2000" b="1" i="1" dirty="0" smtClean="0"/>
              <a:t>多數以</a:t>
            </a:r>
            <a:r>
              <a:rPr lang="en-US" altLang="zh-TW" sz="2000" b="1" i="1" dirty="0" smtClean="0"/>
              <a:t>“</a:t>
            </a:r>
            <a:r>
              <a:rPr lang="zh-TW" altLang="en-US" sz="2000" b="1" i="1" dirty="0" smtClean="0"/>
              <a:t>普通</a:t>
            </a:r>
            <a:r>
              <a:rPr lang="en-US" altLang="zh-TW" sz="2000" b="1" i="1" dirty="0" smtClean="0"/>
              <a:t>”</a:t>
            </a:r>
            <a:r>
              <a:rPr lang="zh-TW" altLang="en-US" sz="2000" b="1" i="1" dirty="0" smtClean="0"/>
              <a:t>做為選項答案</a:t>
            </a:r>
            <a:r>
              <a:rPr lang="en-US" altLang="zh-TW" sz="2000" b="1" i="1" dirty="0" smtClean="0"/>
              <a:t>)</a:t>
            </a:r>
            <a:r>
              <a:rPr lang="zh-TW" altLang="en-US" sz="2000" b="1" i="1" dirty="0" smtClean="0"/>
              <a:t>較易使問卷失真，而個人資料之題目本組亦認為不夠精細無法切分出善用網路零售平台之族群。</a:t>
            </a:r>
            <a:endParaRPr lang="en-US" altLang="zh-TW" sz="2000" b="1" i="1" dirty="0" smtClean="0"/>
          </a:p>
          <a:p>
            <a:pPr marL="292608" lvl="1" indent="0">
              <a:lnSpc>
                <a:spcPct val="150000"/>
              </a:lnSpc>
              <a:spcBef>
                <a:spcPts val="600"/>
              </a:spcBef>
              <a:buFont typeface="Calibri" pitchFamily="34" charset="0"/>
              <a:buNone/>
            </a:pPr>
            <a:r>
              <a:rPr lang="zh-TW" altLang="en-US" sz="2000" b="1" i="1" dirty="0" smtClean="0"/>
              <a:t>        本組建議在個人資料部分可再做精細的切割或考量更多具個人特質之試題。且在滿意度量表切分可以不同程度之正負意見做為順序尺度，盡可能避免受試者以中庸選項之回答來規避試題本身欲探討之方向。</a:t>
            </a:r>
            <a:endParaRPr lang="en-US" altLang="zh-TW" sz="2000" b="1" i="1" dirty="0" smtClean="0"/>
          </a:p>
          <a:p>
            <a:pPr marL="292608" lvl="1" indent="0">
              <a:lnSpc>
                <a:spcPct val="150000"/>
              </a:lnSpc>
              <a:spcBef>
                <a:spcPts val="600"/>
              </a:spcBef>
              <a:buFont typeface="Calibri" pitchFamily="34" charset="0"/>
              <a:buNone/>
            </a:pPr>
            <a:endParaRPr lang="zh-TW" altLang="en-US" sz="2400" b="1" i="1" dirty="0"/>
          </a:p>
        </p:txBody>
      </p:sp>
    </p:spTree>
    <p:extLst>
      <p:ext uri="{BB962C8B-B14F-4D97-AF65-F5344CB8AC3E}">
        <p14:creationId xmlns:p14="http://schemas.microsoft.com/office/powerpoint/2010/main" val="378916634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 name="矩形 46">
            <a:extLst>
              <a:ext uri="{FF2B5EF4-FFF2-40B4-BE49-F238E27FC236}">
                <a16:creationId xmlns:a16="http://schemas.microsoft.com/office/drawing/2014/main" id="{FBDCECDC-EEE3-4128-AA5E-82A8C08796E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a:p>
        </p:txBody>
      </p:sp>
      <p:sp>
        <p:nvSpPr>
          <p:cNvPr id="2" name="標題 1">
            <a:extLst>
              <a:ext uri="{FF2B5EF4-FFF2-40B4-BE49-F238E27FC236}">
                <a16:creationId xmlns:a16="http://schemas.microsoft.com/office/drawing/2014/main" id="{9AB2EA78-AEB3-469B-9025-3B17201A457B}"/>
              </a:ext>
            </a:extLst>
          </p:cNvPr>
          <p:cNvSpPr>
            <a:spLocks noGrp="1"/>
          </p:cNvSpPr>
          <p:nvPr>
            <p:ph type="ctrTitle"/>
          </p:nvPr>
        </p:nvSpPr>
        <p:spPr>
          <a:xfrm>
            <a:off x="3182223" y="1119679"/>
            <a:ext cx="6108863" cy="2923815"/>
          </a:xfrm>
        </p:spPr>
        <p:txBody>
          <a:bodyPr rtlCol="0" anchor="ctr">
            <a:normAutofit/>
          </a:bodyPr>
          <a:lstStyle/>
          <a:p>
            <a:pPr lvl="0" rtl="0"/>
            <a:r>
              <a:rPr lang="zh-TW" altLang="en-US" sz="6600" i="1" dirty="0">
                <a:solidFill>
                  <a:srgbClr val="FFFFFF"/>
                </a:solidFill>
              </a:rPr>
              <a:t>報告到此結束</a:t>
            </a:r>
            <a:endParaRPr lang="zh-tw" sz="6600" i="1" dirty="0">
              <a:solidFill>
                <a:srgbClr val="FFFFFF"/>
              </a:solidFill>
            </a:endParaRPr>
          </a:p>
        </p:txBody>
      </p:sp>
      <p:sp>
        <p:nvSpPr>
          <p:cNvPr id="49" name="矩形 48">
            <a:extLst>
              <a:ext uri="{FF2B5EF4-FFF2-40B4-BE49-F238E27FC236}">
                <a16:creationId xmlns:a16="http://schemas.microsoft.com/office/drawing/2014/main" id="{4260EDE0-989C-4E16-AF94-F652294D828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副標題 2">
            <a:extLst>
              <a:ext uri="{FF2B5EF4-FFF2-40B4-BE49-F238E27FC236}">
                <a16:creationId xmlns:a16="http://schemas.microsoft.com/office/drawing/2014/main" id="{255E1F2F-E259-4EA8-9FFD-3A10AF541859}"/>
              </a:ext>
            </a:extLst>
          </p:cNvPr>
          <p:cNvSpPr>
            <a:spLocks noGrp="1"/>
          </p:cNvSpPr>
          <p:nvPr>
            <p:ph type="subTitle" idx="1"/>
          </p:nvPr>
        </p:nvSpPr>
        <p:spPr>
          <a:xfrm>
            <a:off x="7145006" y="3602395"/>
            <a:ext cx="2655456" cy="596971"/>
          </a:xfrm>
        </p:spPr>
        <p:txBody>
          <a:bodyPr rtlCol="0">
            <a:normAutofit/>
          </a:bodyPr>
          <a:lstStyle/>
          <a:p>
            <a:pPr rtl="0"/>
            <a:r>
              <a:rPr lang="zh-tw" dirty="0">
                <a:solidFill>
                  <a:srgbClr val="FFFFFF"/>
                </a:solidFill>
              </a:rPr>
              <a:t>- </a:t>
            </a:r>
            <a:r>
              <a:rPr lang="zh-TW" altLang="en-US" dirty="0">
                <a:solidFill>
                  <a:srgbClr val="FFFFFF"/>
                </a:solidFill>
              </a:rPr>
              <a:t>謝謝大家</a:t>
            </a:r>
            <a:r>
              <a:rPr lang="en-US" altLang="zh-TW" dirty="0">
                <a:solidFill>
                  <a:srgbClr val="FFFFFF"/>
                </a:solidFill>
              </a:rPr>
              <a:t>~~</a:t>
            </a:r>
            <a:endParaRPr lang="zh-tw" dirty="0">
              <a:solidFill>
                <a:srgbClr val="FFFFFF"/>
              </a:solidFill>
            </a:endParaRPr>
          </a:p>
        </p:txBody>
      </p:sp>
    </p:spTree>
    <p:extLst>
      <p:ext uri="{BB962C8B-B14F-4D97-AF65-F5344CB8AC3E}">
        <p14:creationId xmlns:p14="http://schemas.microsoft.com/office/powerpoint/2010/main" val="1917146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8">
            <a:extLst>
              <a:ext uri="{FF2B5EF4-FFF2-40B4-BE49-F238E27FC236}">
                <a16:creationId xmlns:a16="http://schemas.microsoft.com/office/drawing/2014/main" id="{81F8DEC4-C312-9422-FC36-126402B4778A}"/>
              </a:ext>
            </a:extLst>
          </p:cNvPr>
          <p:cNvSpPr>
            <a:spLocks noGrp="1"/>
          </p:cNvSpPr>
          <p:nvPr>
            <p:ph type="title"/>
          </p:nvPr>
        </p:nvSpPr>
        <p:spPr>
          <a:xfrm>
            <a:off x="478721" y="5325958"/>
            <a:ext cx="10113645" cy="743682"/>
          </a:xfrm>
        </p:spPr>
        <p:txBody>
          <a:bodyPr/>
          <a:lstStyle/>
          <a:p>
            <a:r>
              <a:rPr lang="zh-TW" altLang="en-US" sz="4400" dirty="0">
                <a:solidFill>
                  <a:srgbClr val="A5B592"/>
                </a:solidFill>
              </a:rPr>
              <a:t>資料說明</a:t>
            </a:r>
          </a:p>
        </p:txBody>
      </p:sp>
      <p:sp>
        <p:nvSpPr>
          <p:cNvPr id="5" name="投影片編號版面配置區 4">
            <a:extLst>
              <a:ext uri="{FF2B5EF4-FFF2-40B4-BE49-F238E27FC236}">
                <a16:creationId xmlns:a16="http://schemas.microsoft.com/office/drawing/2014/main" id="{30F73454-0C67-2B4E-703F-C782A529734A}"/>
              </a:ext>
            </a:extLst>
          </p:cNvPr>
          <p:cNvSpPr>
            <a:spLocks noGrp="1"/>
          </p:cNvSpPr>
          <p:nvPr>
            <p:ph type="sldNum" sz="quarter" idx="12"/>
          </p:nvPr>
        </p:nvSpPr>
        <p:spPr/>
        <p:txBody>
          <a:bodyPr/>
          <a:lstStyle/>
          <a:p>
            <a:pPr rtl="0"/>
            <a:fld id="{3A98EE3D-8CD1-4C3F-BD1C-C98C9596463C}" type="slidenum">
              <a:rPr lang="en-US" smtClean="0"/>
              <a:pPr rtl="0"/>
              <a:t>4</a:t>
            </a:fld>
            <a:endParaRPr lang="en-US" dirty="0"/>
          </a:p>
        </p:txBody>
      </p:sp>
      <p:pic>
        <p:nvPicPr>
          <p:cNvPr id="15" name="圖片版面配置區 14" descr="在有著折線圖的紙張上的鉛筆">
            <a:extLst>
              <a:ext uri="{FF2B5EF4-FFF2-40B4-BE49-F238E27FC236}">
                <a16:creationId xmlns:a16="http://schemas.microsoft.com/office/drawing/2014/main" id="{90997EA5-0AF7-2763-E9CD-C2B4AB2C3B3B}"/>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1828" b="21828"/>
          <a:stretch>
            <a:fillRect/>
          </a:stretch>
        </p:blipFill>
        <p:spPr>
          <a:xfrm>
            <a:off x="0" y="0"/>
            <a:ext cx="12192000" cy="4578350"/>
          </a:xfrm>
          <a:prstGeom prst="rect">
            <a:avLst/>
          </a:prstGeom>
        </p:spPr>
      </p:pic>
    </p:spTree>
    <p:extLst>
      <p:ext uri="{BB962C8B-B14F-4D97-AF65-F5344CB8AC3E}">
        <p14:creationId xmlns:p14="http://schemas.microsoft.com/office/powerpoint/2010/main" val="3347358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7ED9384-3540-5CBB-7F60-5DD7F9521F39}"/>
              </a:ext>
            </a:extLst>
          </p:cNvPr>
          <p:cNvSpPr>
            <a:spLocks noGrp="1"/>
          </p:cNvSpPr>
          <p:nvPr>
            <p:ph type="title"/>
          </p:nvPr>
        </p:nvSpPr>
        <p:spPr>
          <a:xfrm>
            <a:off x="643466" y="786383"/>
            <a:ext cx="3517567" cy="2093975"/>
          </a:xfrm>
        </p:spPr>
        <p:txBody>
          <a:bodyPr anchor="b">
            <a:normAutofit/>
          </a:bodyPr>
          <a:lstStyle/>
          <a:p>
            <a:r>
              <a:rPr lang="zh-TW" altLang="en-US" dirty="0"/>
              <a:t>資料說明</a:t>
            </a:r>
          </a:p>
        </p:txBody>
      </p:sp>
      <p:sp>
        <p:nvSpPr>
          <p:cNvPr id="3" name="內容版面配置區 2">
            <a:extLst>
              <a:ext uri="{FF2B5EF4-FFF2-40B4-BE49-F238E27FC236}">
                <a16:creationId xmlns:a16="http://schemas.microsoft.com/office/drawing/2014/main" id="{9CDE2EDC-FC7E-650E-0491-5B21A640B9A1}"/>
              </a:ext>
            </a:extLst>
          </p:cNvPr>
          <p:cNvSpPr>
            <a:spLocks noGrp="1"/>
          </p:cNvSpPr>
          <p:nvPr>
            <p:ph type="body" sz="half" idx="2"/>
          </p:nvPr>
        </p:nvSpPr>
        <p:spPr>
          <a:xfrm>
            <a:off x="643465" y="3043050"/>
            <a:ext cx="3517567" cy="3064505"/>
          </a:xfrm>
        </p:spPr>
        <p:txBody>
          <a:bodyPr vert="horz" lIns="0" tIns="45720" rIns="0" bIns="45720" rtlCol="0">
            <a:normAutofit/>
          </a:bodyPr>
          <a:lstStyle/>
          <a:p>
            <a:pPr>
              <a:buFont typeface="Wingdings" panose="05000000000000000000" pitchFamily="2" charset="2"/>
              <a:buChar char="Ø"/>
            </a:pPr>
            <a:r>
              <a:rPr lang="zh-TW" altLang="en-US" sz="2000" b="1" dirty="0"/>
              <a:t> 資料來源 </a:t>
            </a:r>
            <a:endParaRPr lang="en-US" altLang="zh-TW" sz="2000" b="1" dirty="0"/>
          </a:p>
          <a:p>
            <a:pPr marL="266700" lvl="1"/>
            <a:r>
              <a:rPr lang="en-US" altLang="zh-TW" sz="1800" dirty="0">
                <a:solidFill>
                  <a:schemeClr val="bg1"/>
                </a:solidFill>
              </a:rPr>
              <a:t>SRDA </a:t>
            </a:r>
            <a:r>
              <a:rPr lang="zh-TW" altLang="en-US" sz="1800" dirty="0">
                <a:solidFill>
                  <a:schemeClr val="bg1"/>
                </a:solidFill>
              </a:rPr>
              <a:t>網站平台所提供開放性資料 </a:t>
            </a:r>
            <a:endParaRPr lang="en-US" altLang="zh-TW" sz="1800" dirty="0">
              <a:solidFill>
                <a:schemeClr val="bg1"/>
              </a:solidFill>
            </a:endParaRPr>
          </a:p>
          <a:p>
            <a:pPr marL="266700" lvl="1"/>
            <a:endParaRPr lang="en-US" altLang="zh-TW" sz="1800" dirty="0">
              <a:solidFill>
                <a:schemeClr val="bg1"/>
              </a:solidFill>
            </a:endParaRPr>
          </a:p>
          <a:p>
            <a:pPr marL="0" lvl="1" indent="-342900">
              <a:buFont typeface="Wingdings" panose="05000000000000000000" pitchFamily="2" charset="2"/>
              <a:buChar char="Ø"/>
            </a:pPr>
            <a:r>
              <a:rPr lang="zh-TW" altLang="en-US" sz="2000" b="1" dirty="0">
                <a:solidFill>
                  <a:srgbClr val="FFFFFF"/>
                </a:solidFill>
              </a:rPr>
              <a:t>資料背景 </a:t>
            </a:r>
            <a:endParaRPr lang="en-US" altLang="zh-TW" sz="2000" b="1" dirty="0">
              <a:solidFill>
                <a:srgbClr val="FFFFFF"/>
              </a:solidFill>
            </a:endParaRPr>
          </a:p>
          <a:p>
            <a:pPr marL="266700" lvl="1"/>
            <a:r>
              <a:rPr lang="zh-TW" altLang="en-US" sz="1800" dirty="0">
                <a:solidFill>
                  <a:schemeClr val="bg1"/>
                </a:solidFill>
              </a:rPr>
              <a:t>針對網路認知、網路購物、網路使用習慣</a:t>
            </a:r>
            <a:r>
              <a:rPr lang="en-US" altLang="zh-TW" sz="1800" dirty="0">
                <a:solidFill>
                  <a:schemeClr val="bg1"/>
                </a:solidFill>
              </a:rPr>
              <a:t>…</a:t>
            </a:r>
            <a:r>
              <a:rPr lang="zh-TW" altLang="en-US" sz="1800" dirty="0">
                <a:solidFill>
                  <a:schemeClr val="bg1"/>
                </a:solidFill>
              </a:rPr>
              <a:t>等，去設計問卷，找出潛在顧客的資訊</a:t>
            </a:r>
            <a:endParaRPr lang="en-US" altLang="zh-TW" sz="1800" dirty="0">
              <a:solidFill>
                <a:schemeClr val="bg1"/>
              </a:solidFill>
            </a:endParaRPr>
          </a:p>
          <a:p>
            <a:pPr marL="266700" lvl="1"/>
            <a:endParaRPr lang="zh-TW" altLang="en-US" sz="1800" dirty="0">
              <a:solidFill>
                <a:schemeClr val="bg1"/>
              </a:solidFill>
            </a:endParaRPr>
          </a:p>
          <a:p>
            <a:pPr>
              <a:buFont typeface="Wingdings" panose="05000000000000000000" pitchFamily="2" charset="2"/>
              <a:buChar char="Ø"/>
            </a:pPr>
            <a:endParaRPr lang="en-US" altLang="zh-TW" b="1" dirty="0"/>
          </a:p>
        </p:txBody>
      </p:sp>
      <p:sp>
        <p:nvSpPr>
          <p:cNvPr id="5" name="投影片編號版面配置區 4">
            <a:extLst>
              <a:ext uri="{FF2B5EF4-FFF2-40B4-BE49-F238E27FC236}">
                <a16:creationId xmlns:a16="http://schemas.microsoft.com/office/drawing/2014/main" id="{9408B10D-2836-25F1-F681-9D3FA40429E5}"/>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5</a:t>
            </a:fld>
            <a:endParaRPr lang="en-US"/>
          </a:p>
        </p:txBody>
      </p:sp>
      <p:sp>
        <p:nvSpPr>
          <p:cNvPr id="11" name="文字方塊 10">
            <a:extLst>
              <a:ext uri="{FF2B5EF4-FFF2-40B4-BE49-F238E27FC236}">
                <a16:creationId xmlns:a16="http://schemas.microsoft.com/office/drawing/2014/main" id="{0884662F-C8D8-F713-B3F3-A0F81F645922}"/>
              </a:ext>
            </a:extLst>
          </p:cNvPr>
          <p:cNvSpPr txBox="1"/>
          <p:nvPr/>
        </p:nvSpPr>
        <p:spPr>
          <a:xfrm>
            <a:off x="4840148" y="338021"/>
            <a:ext cx="2621556" cy="523220"/>
          </a:xfrm>
          <a:prstGeom prst="rect">
            <a:avLst/>
          </a:prstGeom>
          <a:noFill/>
        </p:spPr>
        <p:txBody>
          <a:bodyPr wrap="square" rtlCol="0">
            <a:spAutoFit/>
          </a:bodyPr>
          <a:lstStyle/>
          <a:p>
            <a:pPr marL="285750" indent="-285750">
              <a:buFont typeface="Wingdings" panose="05000000000000000000" pitchFamily="2" charset="2"/>
              <a:buChar char="Ø"/>
            </a:pPr>
            <a:r>
              <a:rPr lang="zh-TW" altLang="en-US" sz="2800" b="1" dirty="0"/>
              <a:t>問卷五大部分</a:t>
            </a:r>
          </a:p>
        </p:txBody>
      </p:sp>
      <p:sp>
        <p:nvSpPr>
          <p:cNvPr id="14" name="拱形 13">
            <a:extLst>
              <a:ext uri="{FF2B5EF4-FFF2-40B4-BE49-F238E27FC236}">
                <a16:creationId xmlns:a16="http://schemas.microsoft.com/office/drawing/2014/main" id="{812DD821-3730-4BBD-A4B1-D0EC32AD1B3E}"/>
              </a:ext>
            </a:extLst>
          </p:cNvPr>
          <p:cNvSpPr/>
          <p:nvPr/>
        </p:nvSpPr>
        <p:spPr>
          <a:xfrm rot="8566582">
            <a:off x="8968768" y="4449525"/>
            <a:ext cx="1853478" cy="1868075"/>
          </a:xfrm>
          <a:prstGeom prst="blockArc">
            <a:avLst>
              <a:gd name="adj1" fmla="val 13500000"/>
              <a:gd name="adj2" fmla="val 10800000"/>
              <a:gd name="adj3" fmla="val 1274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文字方塊 14">
            <a:extLst>
              <a:ext uri="{FF2B5EF4-FFF2-40B4-BE49-F238E27FC236}">
                <a16:creationId xmlns:a16="http://schemas.microsoft.com/office/drawing/2014/main" id="{78218971-9447-4885-88C7-9AC958530D75}"/>
              </a:ext>
            </a:extLst>
          </p:cNvPr>
          <p:cNvSpPr txBox="1"/>
          <p:nvPr/>
        </p:nvSpPr>
        <p:spPr>
          <a:xfrm>
            <a:off x="7703755" y="1304921"/>
            <a:ext cx="1375972" cy="830997"/>
          </a:xfrm>
          <a:prstGeom prst="rect">
            <a:avLst/>
          </a:prstGeom>
          <a:noFill/>
        </p:spPr>
        <p:txBody>
          <a:bodyPr wrap="square" rtlCol="0">
            <a:spAutoFit/>
          </a:bodyPr>
          <a:lstStyle/>
          <a:p>
            <a:pPr algn="ctr"/>
            <a:r>
              <a:rPr lang="zh-TW" altLang="en-US" sz="2400" b="1" dirty="0"/>
              <a:t>消費者型態</a:t>
            </a:r>
          </a:p>
        </p:txBody>
      </p:sp>
      <p:sp>
        <p:nvSpPr>
          <p:cNvPr id="18" name="拱形 17">
            <a:extLst>
              <a:ext uri="{FF2B5EF4-FFF2-40B4-BE49-F238E27FC236}">
                <a16:creationId xmlns:a16="http://schemas.microsoft.com/office/drawing/2014/main" id="{1117CB21-1891-4A46-8567-B05054EB6177}"/>
              </a:ext>
            </a:extLst>
          </p:cNvPr>
          <p:cNvSpPr/>
          <p:nvPr/>
        </p:nvSpPr>
        <p:spPr>
          <a:xfrm rot="20475088">
            <a:off x="7465002" y="786383"/>
            <a:ext cx="1853478" cy="1868075"/>
          </a:xfrm>
          <a:prstGeom prst="blockArc">
            <a:avLst>
              <a:gd name="adj1" fmla="val 13500000"/>
              <a:gd name="adj2" fmla="val 10800000"/>
              <a:gd name="adj3" fmla="val 1274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拱形 18">
            <a:extLst>
              <a:ext uri="{FF2B5EF4-FFF2-40B4-BE49-F238E27FC236}">
                <a16:creationId xmlns:a16="http://schemas.microsoft.com/office/drawing/2014/main" id="{DAC4D66A-C09D-4930-B7D3-B713DCA2A61D}"/>
              </a:ext>
            </a:extLst>
          </p:cNvPr>
          <p:cNvSpPr/>
          <p:nvPr/>
        </p:nvSpPr>
        <p:spPr>
          <a:xfrm rot="4072496">
            <a:off x="9724302" y="2247349"/>
            <a:ext cx="1853478" cy="1868075"/>
          </a:xfrm>
          <a:prstGeom prst="blockArc">
            <a:avLst>
              <a:gd name="adj1" fmla="val 13500000"/>
              <a:gd name="adj2" fmla="val 10800000"/>
              <a:gd name="adj3" fmla="val 1274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0" name="拱形 19">
            <a:extLst>
              <a:ext uri="{FF2B5EF4-FFF2-40B4-BE49-F238E27FC236}">
                <a16:creationId xmlns:a16="http://schemas.microsoft.com/office/drawing/2014/main" id="{CFBAEBBA-111D-47FA-9D65-A674AC2EAC9A}"/>
              </a:ext>
            </a:extLst>
          </p:cNvPr>
          <p:cNvSpPr/>
          <p:nvPr/>
        </p:nvSpPr>
        <p:spPr>
          <a:xfrm rot="18586721">
            <a:off x="5529703" y="2250258"/>
            <a:ext cx="1853478" cy="1868075"/>
          </a:xfrm>
          <a:prstGeom prst="blockArc">
            <a:avLst>
              <a:gd name="adj1" fmla="val 13500000"/>
              <a:gd name="adj2" fmla="val 10800000"/>
              <a:gd name="adj3" fmla="val 1274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1" name="拱形 20">
            <a:extLst>
              <a:ext uri="{FF2B5EF4-FFF2-40B4-BE49-F238E27FC236}">
                <a16:creationId xmlns:a16="http://schemas.microsoft.com/office/drawing/2014/main" id="{BEFDF12F-7798-485F-8EB1-B81A965DA6CE}"/>
              </a:ext>
            </a:extLst>
          </p:cNvPr>
          <p:cNvSpPr/>
          <p:nvPr/>
        </p:nvSpPr>
        <p:spPr>
          <a:xfrm rot="13242869">
            <a:off x="6344300" y="4449525"/>
            <a:ext cx="1853478" cy="1868075"/>
          </a:xfrm>
          <a:prstGeom prst="blockArc">
            <a:avLst>
              <a:gd name="adj1" fmla="val 13500000"/>
              <a:gd name="adj2" fmla="val 10800000"/>
              <a:gd name="adj3" fmla="val 12740"/>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文字方塊 21">
            <a:extLst>
              <a:ext uri="{FF2B5EF4-FFF2-40B4-BE49-F238E27FC236}">
                <a16:creationId xmlns:a16="http://schemas.microsoft.com/office/drawing/2014/main" id="{5A13833A-FEAE-4B8C-841F-C1E459615FC9}"/>
              </a:ext>
            </a:extLst>
          </p:cNvPr>
          <p:cNvSpPr txBox="1"/>
          <p:nvPr/>
        </p:nvSpPr>
        <p:spPr>
          <a:xfrm>
            <a:off x="9096561" y="4989070"/>
            <a:ext cx="1597891" cy="830997"/>
          </a:xfrm>
          <a:prstGeom prst="rect">
            <a:avLst/>
          </a:prstGeom>
          <a:noFill/>
        </p:spPr>
        <p:txBody>
          <a:bodyPr wrap="square" rtlCol="0">
            <a:spAutoFit/>
          </a:bodyPr>
          <a:lstStyle/>
          <a:p>
            <a:pPr algn="ctr"/>
            <a:r>
              <a:rPr lang="zh-TW" altLang="en-US" sz="2400" b="1" dirty="0"/>
              <a:t>網路使用經驗</a:t>
            </a:r>
          </a:p>
        </p:txBody>
      </p:sp>
      <p:sp>
        <p:nvSpPr>
          <p:cNvPr id="23" name="文字方塊 22">
            <a:extLst>
              <a:ext uri="{FF2B5EF4-FFF2-40B4-BE49-F238E27FC236}">
                <a16:creationId xmlns:a16="http://schemas.microsoft.com/office/drawing/2014/main" id="{6B225917-B53B-4D72-B9B1-71168F618FD9}"/>
              </a:ext>
            </a:extLst>
          </p:cNvPr>
          <p:cNvSpPr txBox="1"/>
          <p:nvPr/>
        </p:nvSpPr>
        <p:spPr>
          <a:xfrm>
            <a:off x="9978632" y="2991942"/>
            <a:ext cx="1597891" cy="461665"/>
          </a:xfrm>
          <a:prstGeom prst="rect">
            <a:avLst/>
          </a:prstGeom>
          <a:noFill/>
        </p:spPr>
        <p:txBody>
          <a:bodyPr wrap="square" rtlCol="0">
            <a:spAutoFit/>
          </a:bodyPr>
          <a:lstStyle/>
          <a:p>
            <a:r>
              <a:rPr lang="zh-TW" altLang="en-US" sz="2400" b="1" dirty="0"/>
              <a:t>網站認知</a:t>
            </a:r>
          </a:p>
        </p:txBody>
      </p:sp>
      <p:sp>
        <p:nvSpPr>
          <p:cNvPr id="24" name="文字方塊 23">
            <a:extLst>
              <a:ext uri="{FF2B5EF4-FFF2-40B4-BE49-F238E27FC236}">
                <a16:creationId xmlns:a16="http://schemas.microsoft.com/office/drawing/2014/main" id="{E79CA75A-8F54-41E2-8468-32920FCABBB0}"/>
              </a:ext>
            </a:extLst>
          </p:cNvPr>
          <p:cNvSpPr txBox="1"/>
          <p:nvPr/>
        </p:nvSpPr>
        <p:spPr>
          <a:xfrm>
            <a:off x="6575045" y="5119466"/>
            <a:ext cx="1597891" cy="461665"/>
          </a:xfrm>
          <a:prstGeom prst="rect">
            <a:avLst/>
          </a:prstGeom>
          <a:noFill/>
        </p:spPr>
        <p:txBody>
          <a:bodyPr wrap="square" rtlCol="0">
            <a:spAutoFit/>
          </a:bodyPr>
          <a:lstStyle/>
          <a:p>
            <a:r>
              <a:rPr lang="zh-TW" altLang="en-US" sz="2400" b="1" dirty="0"/>
              <a:t>個人資料</a:t>
            </a:r>
          </a:p>
        </p:txBody>
      </p:sp>
      <p:sp>
        <p:nvSpPr>
          <p:cNvPr id="25" name="文字方塊 24">
            <a:extLst>
              <a:ext uri="{FF2B5EF4-FFF2-40B4-BE49-F238E27FC236}">
                <a16:creationId xmlns:a16="http://schemas.microsoft.com/office/drawing/2014/main" id="{A8FD7211-141E-4015-8CA8-8A52782D571E}"/>
              </a:ext>
            </a:extLst>
          </p:cNvPr>
          <p:cNvSpPr txBox="1"/>
          <p:nvPr/>
        </p:nvSpPr>
        <p:spPr>
          <a:xfrm>
            <a:off x="5735755" y="2953462"/>
            <a:ext cx="1597891" cy="461665"/>
          </a:xfrm>
          <a:prstGeom prst="rect">
            <a:avLst/>
          </a:prstGeom>
          <a:noFill/>
        </p:spPr>
        <p:txBody>
          <a:bodyPr wrap="square" rtlCol="0">
            <a:spAutoFit/>
          </a:bodyPr>
          <a:lstStyle/>
          <a:p>
            <a:r>
              <a:rPr lang="zh-TW" altLang="en-US" sz="2400" b="1" dirty="0"/>
              <a:t>網站態度</a:t>
            </a:r>
          </a:p>
        </p:txBody>
      </p:sp>
      <p:sp>
        <p:nvSpPr>
          <p:cNvPr id="26" name="文字方塊 25">
            <a:extLst>
              <a:ext uri="{FF2B5EF4-FFF2-40B4-BE49-F238E27FC236}">
                <a16:creationId xmlns:a16="http://schemas.microsoft.com/office/drawing/2014/main" id="{BA38E425-66FC-475C-8B84-45588AD7028B}"/>
              </a:ext>
            </a:extLst>
          </p:cNvPr>
          <p:cNvSpPr txBox="1"/>
          <p:nvPr/>
        </p:nvSpPr>
        <p:spPr>
          <a:xfrm>
            <a:off x="7294553" y="3002843"/>
            <a:ext cx="2428591" cy="1446550"/>
          </a:xfrm>
          <a:prstGeom prst="rect">
            <a:avLst/>
          </a:prstGeom>
          <a:noFill/>
        </p:spPr>
        <p:txBody>
          <a:bodyPr wrap="square" rtlCol="0">
            <a:spAutoFit/>
          </a:bodyPr>
          <a:lstStyle/>
          <a:p>
            <a:pPr algn="ctr"/>
            <a:r>
              <a:rPr lang="zh-TW" altLang="en-US" sz="4400" b="1" spc="-50" dirty="0">
                <a:solidFill>
                  <a:srgbClr val="A5B592"/>
                </a:solidFill>
                <a:latin typeface="微軟正黑體" panose="020B0604030504040204" pitchFamily="34" charset="-120"/>
                <a:ea typeface="微軟正黑體" panose="020B0604030504040204" pitchFamily="34" charset="-120"/>
                <a:cs typeface="+mj-cs"/>
              </a:rPr>
              <a:t>網路零售行銷</a:t>
            </a:r>
          </a:p>
        </p:txBody>
      </p:sp>
    </p:spTree>
    <p:extLst>
      <p:ext uri="{BB962C8B-B14F-4D97-AF65-F5344CB8AC3E}">
        <p14:creationId xmlns:p14="http://schemas.microsoft.com/office/powerpoint/2010/main" val="2674348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標題 15">
            <a:extLst>
              <a:ext uri="{FF2B5EF4-FFF2-40B4-BE49-F238E27FC236}">
                <a16:creationId xmlns:a16="http://schemas.microsoft.com/office/drawing/2014/main" id="{855B4CC9-F325-8197-8776-5BE957C5C039}"/>
              </a:ext>
            </a:extLst>
          </p:cNvPr>
          <p:cNvSpPr>
            <a:spLocks noGrp="1"/>
          </p:cNvSpPr>
          <p:nvPr>
            <p:ph type="title"/>
          </p:nvPr>
        </p:nvSpPr>
        <p:spPr>
          <a:xfrm>
            <a:off x="1097280" y="286603"/>
            <a:ext cx="10058400" cy="1450757"/>
          </a:xfrm>
        </p:spPr>
        <p:txBody>
          <a:bodyPr vert="horz" anchor="b">
            <a:normAutofit/>
          </a:bodyPr>
          <a:lstStyle/>
          <a:p>
            <a:r>
              <a:rPr lang="zh-TW" altLang="en-US" dirty="0"/>
              <a:t>敘述性統計</a:t>
            </a:r>
          </a:p>
        </p:txBody>
      </p:sp>
      <p:sp>
        <p:nvSpPr>
          <p:cNvPr id="15" name="投影片編號版面配置區 14">
            <a:extLst>
              <a:ext uri="{FF2B5EF4-FFF2-40B4-BE49-F238E27FC236}">
                <a16:creationId xmlns:a16="http://schemas.microsoft.com/office/drawing/2014/main" id="{C9342CAA-1B70-1245-8193-FE7A342990EB}"/>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6</a:t>
            </a:fld>
            <a:endParaRPr lang="en-US"/>
          </a:p>
        </p:txBody>
      </p:sp>
      <p:graphicFrame>
        <p:nvGraphicFramePr>
          <p:cNvPr id="11" name="圖表 10">
            <a:extLst>
              <a:ext uri="{FF2B5EF4-FFF2-40B4-BE49-F238E27FC236}">
                <a16:creationId xmlns:a16="http://schemas.microsoft.com/office/drawing/2014/main" id="{00000000-0008-0000-0200-000003000000}"/>
              </a:ext>
            </a:extLst>
          </p:cNvPr>
          <p:cNvGraphicFramePr>
            <a:graphicFrameLocks/>
          </p:cNvGraphicFramePr>
          <p:nvPr>
            <p:extLst>
              <p:ext uri="{D42A27DB-BD31-4B8C-83A1-F6EECF244321}">
                <p14:modId xmlns:p14="http://schemas.microsoft.com/office/powerpoint/2010/main" val="2786317302"/>
              </p:ext>
            </p:extLst>
          </p:nvPr>
        </p:nvGraphicFramePr>
        <p:xfrm>
          <a:off x="814676" y="2232184"/>
          <a:ext cx="4586288" cy="374626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2" name="圖表 11">
            <a:extLst>
              <a:ext uri="{FF2B5EF4-FFF2-40B4-BE49-F238E27FC236}">
                <a16:creationId xmlns:a16="http://schemas.microsoft.com/office/drawing/2014/main" id="{00000000-0008-0000-0200-000005000000}"/>
              </a:ext>
            </a:extLst>
          </p:cNvPr>
          <p:cNvGraphicFramePr>
            <a:graphicFrameLocks/>
          </p:cNvGraphicFramePr>
          <p:nvPr>
            <p:extLst>
              <p:ext uri="{D42A27DB-BD31-4B8C-83A1-F6EECF244321}">
                <p14:modId xmlns:p14="http://schemas.microsoft.com/office/powerpoint/2010/main" val="3635957036"/>
              </p:ext>
            </p:extLst>
          </p:nvPr>
        </p:nvGraphicFramePr>
        <p:xfrm>
          <a:off x="5874356" y="2232184"/>
          <a:ext cx="5281324" cy="374626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209575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標題 15">
            <a:extLst>
              <a:ext uri="{FF2B5EF4-FFF2-40B4-BE49-F238E27FC236}">
                <a16:creationId xmlns:a16="http://schemas.microsoft.com/office/drawing/2014/main" id="{855B4CC9-F325-8197-8776-5BE957C5C039}"/>
              </a:ext>
            </a:extLst>
          </p:cNvPr>
          <p:cNvSpPr>
            <a:spLocks noGrp="1"/>
          </p:cNvSpPr>
          <p:nvPr>
            <p:ph type="title"/>
          </p:nvPr>
        </p:nvSpPr>
        <p:spPr>
          <a:xfrm>
            <a:off x="1097280" y="286603"/>
            <a:ext cx="10058400" cy="1450757"/>
          </a:xfrm>
        </p:spPr>
        <p:txBody>
          <a:bodyPr vert="horz" anchor="b">
            <a:normAutofit/>
          </a:bodyPr>
          <a:lstStyle/>
          <a:p>
            <a:r>
              <a:rPr lang="zh-TW" altLang="en-US" dirty="0"/>
              <a:t>敘述性統計</a:t>
            </a:r>
          </a:p>
        </p:txBody>
      </p:sp>
      <p:sp>
        <p:nvSpPr>
          <p:cNvPr id="15" name="投影片編號版面配置區 14">
            <a:extLst>
              <a:ext uri="{FF2B5EF4-FFF2-40B4-BE49-F238E27FC236}">
                <a16:creationId xmlns:a16="http://schemas.microsoft.com/office/drawing/2014/main" id="{C9342CAA-1B70-1245-8193-FE7A342990EB}"/>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7</a:t>
            </a:fld>
            <a:endParaRPr lang="en-US"/>
          </a:p>
        </p:txBody>
      </p:sp>
      <p:graphicFrame>
        <p:nvGraphicFramePr>
          <p:cNvPr id="7" name="圖表 6">
            <a:extLst>
              <a:ext uri="{FF2B5EF4-FFF2-40B4-BE49-F238E27FC236}">
                <a16:creationId xmlns:a16="http://schemas.microsoft.com/office/drawing/2014/main" id="{00000000-0008-0000-0200-000013000000}"/>
              </a:ext>
            </a:extLst>
          </p:cNvPr>
          <p:cNvGraphicFramePr>
            <a:graphicFrameLocks/>
          </p:cNvGraphicFramePr>
          <p:nvPr>
            <p:extLst>
              <p:ext uri="{D42A27DB-BD31-4B8C-83A1-F6EECF244321}">
                <p14:modId xmlns:p14="http://schemas.microsoft.com/office/powerpoint/2010/main" val="3280603478"/>
              </p:ext>
            </p:extLst>
          </p:nvPr>
        </p:nvGraphicFramePr>
        <p:xfrm>
          <a:off x="5770346" y="2057399"/>
          <a:ext cx="5385334" cy="384463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圖表 9">
            <a:extLst>
              <a:ext uri="{FF2B5EF4-FFF2-40B4-BE49-F238E27FC236}">
                <a16:creationId xmlns:a16="http://schemas.microsoft.com/office/drawing/2014/main" id="{00000000-0008-0000-0200-00000E000000}"/>
              </a:ext>
            </a:extLst>
          </p:cNvPr>
          <p:cNvGraphicFramePr>
            <a:graphicFrameLocks/>
          </p:cNvGraphicFramePr>
          <p:nvPr>
            <p:extLst>
              <p:ext uri="{D42A27DB-BD31-4B8C-83A1-F6EECF244321}">
                <p14:modId xmlns:p14="http://schemas.microsoft.com/office/powerpoint/2010/main" val="3492680283"/>
              </p:ext>
            </p:extLst>
          </p:nvPr>
        </p:nvGraphicFramePr>
        <p:xfrm>
          <a:off x="630382" y="1974272"/>
          <a:ext cx="5139964" cy="3927763"/>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6817938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標題 15">
            <a:extLst>
              <a:ext uri="{FF2B5EF4-FFF2-40B4-BE49-F238E27FC236}">
                <a16:creationId xmlns:a16="http://schemas.microsoft.com/office/drawing/2014/main" id="{855B4CC9-F325-8197-8776-5BE957C5C039}"/>
              </a:ext>
            </a:extLst>
          </p:cNvPr>
          <p:cNvSpPr>
            <a:spLocks noGrp="1"/>
          </p:cNvSpPr>
          <p:nvPr>
            <p:ph type="title"/>
          </p:nvPr>
        </p:nvSpPr>
        <p:spPr>
          <a:xfrm>
            <a:off x="1097280" y="286603"/>
            <a:ext cx="10058400" cy="1450757"/>
          </a:xfrm>
        </p:spPr>
        <p:txBody>
          <a:bodyPr vert="horz" anchor="b">
            <a:normAutofit/>
          </a:bodyPr>
          <a:lstStyle/>
          <a:p>
            <a:r>
              <a:rPr lang="zh-TW" altLang="en-US" dirty="0"/>
              <a:t>敘述性統計</a:t>
            </a:r>
          </a:p>
        </p:txBody>
      </p:sp>
      <p:sp>
        <p:nvSpPr>
          <p:cNvPr id="15" name="投影片編號版面配置區 14">
            <a:extLst>
              <a:ext uri="{FF2B5EF4-FFF2-40B4-BE49-F238E27FC236}">
                <a16:creationId xmlns:a16="http://schemas.microsoft.com/office/drawing/2014/main" id="{C9342CAA-1B70-1245-8193-FE7A342990EB}"/>
              </a:ext>
            </a:extLst>
          </p:cNvPr>
          <p:cNvSpPr>
            <a:spLocks noGrp="1"/>
          </p:cNvSpPr>
          <p:nvPr>
            <p:ph type="sldNum" sz="quarter" idx="12"/>
          </p:nvPr>
        </p:nvSpPr>
        <p:spPr>
          <a:xfrm>
            <a:off x="10993582" y="6446838"/>
            <a:ext cx="780010" cy="365125"/>
          </a:xfrm>
        </p:spPr>
        <p:txBody>
          <a:bodyPr anchor="ctr">
            <a:normAutofit/>
          </a:bodyPr>
          <a:lstStyle/>
          <a:p>
            <a:pPr rtl="0">
              <a:spcAft>
                <a:spcPts val="600"/>
              </a:spcAft>
            </a:pPr>
            <a:fld id="{3A98EE3D-8CD1-4C3F-BD1C-C98C9596463C}" type="slidenum">
              <a:rPr lang="en-US" smtClean="0"/>
              <a:pPr rtl="0">
                <a:spcAft>
                  <a:spcPts val="600"/>
                </a:spcAft>
              </a:pPr>
              <a:t>8</a:t>
            </a:fld>
            <a:endParaRPr lang="en-US"/>
          </a:p>
        </p:txBody>
      </p:sp>
      <p:graphicFrame>
        <p:nvGraphicFramePr>
          <p:cNvPr id="6" name="圖表 5">
            <a:extLst>
              <a:ext uri="{FF2B5EF4-FFF2-40B4-BE49-F238E27FC236}">
                <a16:creationId xmlns:a16="http://schemas.microsoft.com/office/drawing/2014/main" id="{00000000-0008-0000-0200-000011000000}"/>
              </a:ext>
            </a:extLst>
          </p:cNvPr>
          <p:cNvGraphicFramePr>
            <a:graphicFrameLocks/>
          </p:cNvGraphicFramePr>
          <p:nvPr>
            <p:extLst>
              <p:ext uri="{D42A27DB-BD31-4B8C-83A1-F6EECF244321}">
                <p14:modId xmlns:p14="http://schemas.microsoft.com/office/powerpoint/2010/main" val="1423243784"/>
              </p:ext>
            </p:extLst>
          </p:nvPr>
        </p:nvGraphicFramePr>
        <p:xfrm>
          <a:off x="-198349" y="1976987"/>
          <a:ext cx="6183514" cy="39011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8" name="圖表 7">
            <a:extLst>
              <a:ext uri="{FF2B5EF4-FFF2-40B4-BE49-F238E27FC236}">
                <a16:creationId xmlns:a16="http://schemas.microsoft.com/office/drawing/2014/main" id="{00000000-0008-0000-0200-000012000000}"/>
              </a:ext>
            </a:extLst>
          </p:cNvPr>
          <p:cNvGraphicFramePr>
            <a:graphicFrameLocks/>
          </p:cNvGraphicFramePr>
          <p:nvPr>
            <p:extLst>
              <p:ext uri="{D42A27DB-BD31-4B8C-83A1-F6EECF244321}">
                <p14:modId xmlns:p14="http://schemas.microsoft.com/office/powerpoint/2010/main" val="2666262171"/>
              </p:ext>
            </p:extLst>
          </p:nvPr>
        </p:nvGraphicFramePr>
        <p:xfrm>
          <a:off x="5804260" y="1763077"/>
          <a:ext cx="6295376" cy="411504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141035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標題 8">
            <a:extLst>
              <a:ext uri="{FF2B5EF4-FFF2-40B4-BE49-F238E27FC236}">
                <a16:creationId xmlns:a16="http://schemas.microsoft.com/office/drawing/2014/main" id="{81F8DEC4-C312-9422-FC36-126402B4778A}"/>
              </a:ext>
            </a:extLst>
          </p:cNvPr>
          <p:cNvSpPr>
            <a:spLocks noGrp="1"/>
          </p:cNvSpPr>
          <p:nvPr>
            <p:ph type="title"/>
          </p:nvPr>
        </p:nvSpPr>
        <p:spPr>
          <a:xfrm>
            <a:off x="478721" y="5325958"/>
            <a:ext cx="10113645" cy="743682"/>
          </a:xfrm>
        </p:spPr>
        <p:txBody>
          <a:bodyPr/>
          <a:lstStyle/>
          <a:p>
            <a:r>
              <a:rPr lang="zh-TW" altLang="en-US" sz="4400" dirty="0">
                <a:solidFill>
                  <a:srgbClr val="A5B592"/>
                </a:solidFill>
              </a:rPr>
              <a:t>研究分析</a:t>
            </a:r>
          </a:p>
        </p:txBody>
      </p:sp>
      <p:sp>
        <p:nvSpPr>
          <p:cNvPr id="5" name="投影片編號版面配置區 4">
            <a:extLst>
              <a:ext uri="{FF2B5EF4-FFF2-40B4-BE49-F238E27FC236}">
                <a16:creationId xmlns:a16="http://schemas.microsoft.com/office/drawing/2014/main" id="{30F73454-0C67-2B4E-703F-C782A529734A}"/>
              </a:ext>
            </a:extLst>
          </p:cNvPr>
          <p:cNvSpPr>
            <a:spLocks noGrp="1"/>
          </p:cNvSpPr>
          <p:nvPr>
            <p:ph type="sldNum" sz="quarter" idx="12"/>
          </p:nvPr>
        </p:nvSpPr>
        <p:spPr/>
        <p:txBody>
          <a:bodyPr/>
          <a:lstStyle/>
          <a:p>
            <a:pPr rtl="0"/>
            <a:fld id="{3A98EE3D-8CD1-4C3F-BD1C-C98C9596463C}" type="slidenum">
              <a:rPr lang="en-US" smtClean="0"/>
              <a:pPr rtl="0"/>
              <a:t>9</a:t>
            </a:fld>
            <a:endParaRPr lang="en-US" dirty="0"/>
          </a:p>
        </p:txBody>
      </p:sp>
      <p:pic>
        <p:nvPicPr>
          <p:cNvPr id="15" name="圖片版面配置區 14" descr="在有著折線圖的紙張上的鉛筆">
            <a:extLst>
              <a:ext uri="{FF2B5EF4-FFF2-40B4-BE49-F238E27FC236}">
                <a16:creationId xmlns:a16="http://schemas.microsoft.com/office/drawing/2014/main" id="{90997EA5-0AF7-2763-E9CD-C2B4AB2C3B3B}"/>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1828" b="21828"/>
          <a:stretch>
            <a:fillRect/>
          </a:stretch>
        </p:blipFill>
        <p:spPr>
          <a:xfrm>
            <a:off x="0" y="0"/>
            <a:ext cx="12192000" cy="4578350"/>
          </a:xfrm>
          <a:prstGeom prst="rect">
            <a:avLst/>
          </a:prstGeom>
        </p:spPr>
      </p:pic>
    </p:spTree>
    <p:extLst>
      <p:ext uri="{BB962C8B-B14F-4D97-AF65-F5344CB8AC3E}">
        <p14:creationId xmlns:p14="http://schemas.microsoft.com/office/powerpoint/2010/main" val="605994738"/>
      </p:ext>
    </p:extLst>
  </p:cSld>
  <p:clrMapOvr>
    <a:masterClrMapping/>
  </p:clrMapOvr>
  <p:timing>
    <p:tnLst>
      <p:par>
        <p:cTn id="1" dur="indefinite" restart="never" nodeType="tmRoot"/>
      </p:par>
    </p:tnLst>
  </p:timing>
</p:sld>
</file>

<file path=ppt/theme/theme1.xml><?xml version="1.0" encoding="utf-8"?>
<a:theme xmlns:a="http://schemas.openxmlformats.org/drawingml/2006/main" name="1_RetrospectVTI">
  <a:themeElements>
    <a:clrScheme name="宣紙">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Office_41798665_TF56160789.potx" id="{C03BE16E-05B7-438C-85CB-7604B66C50C5}" vid="{E3EA7662-8E7E-4B1D-9203-FBA998A86136}"/>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宣紙">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themeOverride>
</file>

<file path=docProps/app.xml><?xml version="1.0" encoding="utf-8"?>
<Properties xmlns="http://schemas.openxmlformats.org/officeDocument/2006/extended-properties" xmlns:vt="http://schemas.openxmlformats.org/officeDocument/2006/docPropsVTypes">
  <Template/>
  <TotalTime>1990</TotalTime>
  <Words>1961</Words>
  <Application>Microsoft Office PowerPoint</Application>
  <PresentationFormat>寬螢幕</PresentationFormat>
  <Paragraphs>317</Paragraphs>
  <Slides>36</Slides>
  <Notes>0</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36</vt:i4>
      </vt:variant>
    </vt:vector>
  </HeadingPairs>
  <TitlesOfParts>
    <vt:vector size="43" baseType="lpstr">
      <vt:lpstr>Microsoft JhengHei UI</vt:lpstr>
      <vt:lpstr>微軟正黑體</vt:lpstr>
      <vt:lpstr>新細明體</vt:lpstr>
      <vt:lpstr>Arial</vt:lpstr>
      <vt:lpstr>Calibri</vt:lpstr>
      <vt:lpstr>Wingdings</vt:lpstr>
      <vt:lpstr>1_RetrospectVTI</vt:lpstr>
      <vt:lpstr>多變量期末報告</vt:lpstr>
      <vt:lpstr>大綱</vt:lpstr>
      <vt:lpstr>緒論</vt:lpstr>
      <vt:lpstr>資料說明</vt:lpstr>
      <vt:lpstr>資料說明</vt:lpstr>
      <vt:lpstr>敘述性統計</vt:lpstr>
      <vt:lpstr>敘述性統計</vt:lpstr>
      <vt:lpstr>敘述性統計</vt:lpstr>
      <vt:lpstr>研究分析</vt:lpstr>
      <vt:lpstr>研究方法</vt:lpstr>
      <vt:lpstr>因素分析</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集群分析</vt:lpstr>
      <vt:lpstr>PowerPoint 簡報</vt:lpstr>
      <vt:lpstr>PowerPoint 簡報</vt:lpstr>
      <vt:lpstr>PowerPoint 簡報</vt:lpstr>
      <vt:lpstr>PowerPoint 簡報</vt:lpstr>
      <vt:lpstr>集群分析小結</vt:lpstr>
      <vt:lpstr>羅吉斯迴歸分析</vt:lpstr>
      <vt:lpstr>PowerPoint 簡報</vt:lpstr>
      <vt:lpstr>PowerPoint 簡報</vt:lpstr>
      <vt:lpstr>PowerPoint 簡報</vt:lpstr>
      <vt:lpstr>PowerPoint 簡報</vt:lpstr>
      <vt:lpstr>PowerPoint 簡報</vt:lpstr>
      <vt:lpstr>PowerPoint 簡報</vt:lpstr>
      <vt:lpstr>羅吉斯迴歸小結</vt:lpstr>
      <vt:lpstr>結論及建議</vt:lpstr>
      <vt:lpstr>報告到此結束</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迴歸分析期末報告</dc:title>
  <dc:creator>政勳 周</dc:creator>
  <cp:lastModifiedBy>User</cp:lastModifiedBy>
  <cp:revision>97</cp:revision>
  <dcterms:created xsi:type="dcterms:W3CDTF">2023-01-02T11:33:37Z</dcterms:created>
  <dcterms:modified xsi:type="dcterms:W3CDTF">2023-06-18T06:42:31Z</dcterms:modified>
</cp:coreProperties>
</file>